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ags/tag1.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9.xml" ContentType="application/vnd.openxmlformats-officedocument.theme+xml"/>
  <Override PartName="/ppt/theme/themeOverride10.xml" ContentType="application/vnd.openxmlformats-officedocument.themeOverrid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0.xml" ContentType="application/vnd.openxmlformats-officedocument.theme+xml"/>
  <Override PartName="/ppt/theme/themeOverride11.xml" ContentType="application/vnd.openxmlformats-officedocument.themeOverrid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2.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3.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4.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5.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Override12.xml" ContentType="application/vnd.openxmlformats-officedocument.themeOverride+xml"/>
  <Override PartName="/ppt/notesSlides/notesSlide1.xml" ContentType="application/vnd.openxmlformats-officedocument.presentationml.notesSlide+xml"/>
  <Override PartName="/ppt/theme/themeOverride13.xml" ContentType="application/vnd.openxmlformats-officedocument.themeOverride+xml"/>
  <Override PartName="/ppt/notesSlides/notesSlide2.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6.xml" ContentType="application/vnd.openxmlformats-officedocument.themeOverride+xml"/>
  <Override PartName="/ppt/notesSlides/notesSlide8.xml" ContentType="application/vnd.openxmlformats-officedocument.presentationml.notesSlide+xml"/>
  <Override PartName="/ppt/theme/themeOverride17.xml" ContentType="application/vnd.openxmlformats-officedocument.themeOverride+xml"/>
  <Override PartName="/ppt/theme/themeOverride18.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840" r:id="rId3"/>
    <p:sldMasterId id="2147483899" r:id="rId4"/>
    <p:sldMasterId id="2147483934" r:id="rId5"/>
    <p:sldMasterId id="2147483942" r:id="rId6"/>
    <p:sldMasterId id="2147483958" r:id="rId7"/>
    <p:sldMasterId id="2147483963" r:id="rId8"/>
    <p:sldMasterId id="2147484021" r:id="rId9"/>
    <p:sldMasterId id="2147484034" r:id="rId10"/>
    <p:sldMasterId id="2147484047" r:id="rId11"/>
    <p:sldMasterId id="2147484082" r:id="rId12"/>
    <p:sldMasterId id="2147484111" r:id="rId13"/>
    <p:sldMasterId id="2147484143" r:id="rId14"/>
    <p:sldMasterId id="2147484203" r:id="rId15"/>
    <p:sldMasterId id="2147484231" r:id="rId16"/>
  </p:sldMasterIdLst>
  <p:notesMasterIdLst>
    <p:notesMasterId r:id="rId44"/>
  </p:notesMasterIdLst>
  <p:sldIdLst>
    <p:sldId id="264" r:id="rId17"/>
    <p:sldId id="265" r:id="rId18"/>
    <p:sldId id="279" r:id="rId19"/>
    <p:sldId id="281" r:id="rId20"/>
    <p:sldId id="290" r:id="rId21"/>
    <p:sldId id="319" r:id="rId22"/>
    <p:sldId id="316" r:id="rId23"/>
    <p:sldId id="317" r:id="rId24"/>
    <p:sldId id="318" r:id="rId25"/>
    <p:sldId id="287" r:id="rId26"/>
    <p:sldId id="325" r:id="rId27"/>
    <p:sldId id="326" r:id="rId28"/>
    <p:sldId id="328" r:id="rId29"/>
    <p:sldId id="327" r:id="rId30"/>
    <p:sldId id="329" r:id="rId31"/>
    <p:sldId id="330" r:id="rId32"/>
    <p:sldId id="335" r:id="rId33"/>
    <p:sldId id="331" r:id="rId34"/>
    <p:sldId id="262" r:id="rId35"/>
    <p:sldId id="332" r:id="rId36"/>
    <p:sldId id="334" r:id="rId37"/>
    <p:sldId id="336" r:id="rId38"/>
    <p:sldId id="320" r:id="rId39"/>
    <p:sldId id="312" r:id="rId40"/>
    <p:sldId id="313" r:id="rId41"/>
    <p:sldId id="314" r:id="rId42"/>
    <p:sldId id="31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33B7D7-15FE-4FBC-8FC7-3F274D24FBEE}">
          <p14:sldIdLst>
            <p14:sldId id="264"/>
            <p14:sldId id="265"/>
            <p14:sldId id="279"/>
            <p14:sldId id="281"/>
            <p14:sldId id="290"/>
            <p14:sldId id="319"/>
            <p14:sldId id="316"/>
            <p14:sldId id="317"/>
            <p14:sldId id="318"/>
            <p14:sldId id="287"/>
            <p14:sldId id="325"/>
            <p14:sldId id="326"/>
            <p14:sldId id="328"/>
            <p14:sldId id="327"/>
            <p14:sldId id="329"/>
            <p14:sldId id="330"/>
            <p14:sldId id="335"/>
            <p14:sldId id="331"/>
            <p14:sldId id="262"/>
            <p14:sldId id="332"/>
            <p14:sldId id="334"/>
            <p14:sldId id="336"/>
            <p14:sldId id="320"/>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107C10"/>
    <a:srgbClr val="00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43" autoAdjust="0"/>
    <p:restoredTop sz="94660"/>
  </p:normalViewPr>
  <p:slideViewPr>
    <p:cSldViewPr snapToGrid="0">
      <p:cViewPr varScale="1">
        <p:scale>
          <a:sx n="91" d="100"/>
          <a:sy n="91" d="100"/>
        </p:scale>
        <p:origin x="52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viewProps" Target="viewProps.xml"/><Relationship Id="rId20" Type="http://schemas.openxmlformats.org/officeDocument/2006/relationships/slide" Target="slides/slide4.xml"/><Relationship Id="rId41"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67692-A679-4164-8B42-6324A147881A}" type="datetimeFigureOut">
              <a:rPr lang="en-US" smtClean="0"/>
              <a:t>4/7/2016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046A2-6B65-4986-A197-C8FE58A904B8}" type="slidenum">
              <a:rPr lang="en-US" smtClean="0"/>
              <a:t>‹#›</a:t>
            </a:fld>
            <a:endParaRPr lang="en-US"/>
          </a:p>
        </p:txBody>
      </p:sp>
    </p:spTree>
    <p:extLst>
      <p:ext uri="{BB962C8B-B14F-4D97-AF65-F5344CB8AC3E}">
        <p14:creationId xmlns:p14="http://schemas.microsoft.com/office/powerpoint/2010/main" val="3160394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6A5E2435-A0BA-4DB6-A52D-6A239CA3FB98}"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4/7/2016 9:30 AM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126C1112-DC21-4798-B6BC-00794EC39748}"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1411176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6A5E2435-A0BA-4DB6-A52D-6A239CA3FB98}"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4/7/2016 9:30 AM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126C1112-DC21-4798-B6BC-00794EC39748}"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2901435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6A5E2435-A0BA-4DB6-A52D-6A239CA3FB98}"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4/7/2016 9:30 AM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126C1112-DC21-4798-B6BC-00794EC39748}"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2231172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dirty="0">
                <a:solidFill>
                  <a:schemeClr val="tx1"/>
                </a:solidFill>
                <a:latin typeface="Segoe UI Light" pitchFamily="34" charset="0"/>
                <a:ea typeface="MS PGothic" panose="020B0600070205080204" pitchFamily="34" charset="-128"/>
                <a:cs typeface="ＭＳ Ｐゴシック" charset="0"/>
              </a:rPr>
              <a:t>For connecting from on-premises environments, you can choose secure VPN </a:t>
            </a:r>
          </a:p>
          <a:p>
            <a:pPr marL="171450" indent="-171450">
              <a:buFont typeface="Arial" panose="020B0604020202020204" pitchFamily="34" charset="0"/>
              <a:buChar char="•"/>
            </a:pPr>
            <a:r>
              <a:rPr lang="en-US" sz="900" dirty="0">
                <a:solidFill>
                  <a:schemeClr val="tx1"/>
                </a:solidFill>
                <a:latin typeface="Segoe UI Light" pitchFamily="34" charset="0"/>
                <a:ea typeface="MS PGothic" panose="020B0600070205080204" pitchFamily="34" charset="-128"/>
                <a:cs typeface="ＭＳ Ｐゴシック" charset="0"/>
              </a:rPr>
              <a:t>We also offer private connectivity from your WAN environments using the ExpressRoute service. ExpressRoute provides </a:t>
            </a:r>
            <a:r>
              <a:rPr lang="en-US" sz="900" b="1" dirty="0">
                <a:solidFill>
                  <a:schemeClr val="tx1"/>
                </a:solidFill>
                <a:latin typeface="Segoe UI Light" pitchFamily="34" charset="0"/>
                <a:ea typeface="MS PGothic" panose="020B0600070205080204" pitchFamily="34" charset="-128"/>
                <a:cs typeface="ＭＳ Ｐゴシック" charset="0"/>
              </a:rPr>
              <a:t>speeds up to 10Gbps, latencies as low as 5ms and a predictable </a:t>
            </a:r>
            <a:r>
              <a:rPr lang="en-US" sz="900" b="1" dirty="0" err="1">
                <a:solidFill>
                  <a:schemeClr val="tx1"/>
                </a:solidFill>
                <a:latin typeface="Segoe UI Light" pitchFamily="34" charset="0"/>
                <a:ea typeface="MS PGothic" panose="020B0600070205080204" pitchFamily="34" charset="-128"/>
                <a:cs typeface="ＭＳ Ｐゴシック" charset="0"/>
              </a:rPr>
              <a:t>QoS</a:t>
            </a:r>
            <a:r>
              <a:rPr lang="en-US" sz="900" b="1" dirty="0">
                <a:solidFill>
                  <a:schemeClr val="tx1"/>
                </a:solidFill>
                <a:latin typeface="Segoe UI Light" pitchFamily="34" charset="0"/>
                <a:ea typeface="MS PGothic" panose="020B0600070205080204" pitchFamily="34" charset="-128"/>
                <a:cs typeface="ＭＳ Ｐゴシック" charset="0"/>
              </a:rPr>
              <a:t>.</a:t>
            </a:r>
            <a:r>
              <a:rPr lang="en-US" sz="900" dirty="0">
                <a:solidFill>
                  <a:schemeClr val="tx1"/>
                </a:solidFill>
                <a:latin typeface="Segoe UI Light" pitchFamily="34" charset="0"/>
                <a:ea typeface="MS PGothic" panose="020B0600070205080204" pitchFamily="34" charset="-128"/>
                <a:cs typeface="ＭＳ Ｐゴシック" charset="0"/>
              </a:rPr>
              <a:t> These connections make Microsoft datacenters perform like your own datacenter.</a:t>
            </a:r>
          </a:p>
          <a:p>
            <a:pPr marL="171450" lvl="0" indent="-171450">
              <a:buFont typeface="Arial" panose="020B0604020202020204" pitchFamily="34" charset="0"/>
              <a:buChar char="•"/>
            </a:pPr>
            <a:r>
              <a:rPr lang="en-US" sz="900" b="1" dirty="0">
                <a:solidFill>
                  <a:schemeClr val="tx1"/>
                </a:solidFill>
                <a:latin typeface="Segoe UI Light" pitchFamily="34" charset="0"/>
                <a:ea typeface="MS PGothic" panose="020B0600070205080204" pitchFamily="34" charset="-128"/>
                <a:cs typeface="ＭＳ Ｐゴシック" charset="0"/>
              </a:rPr>
              <a:t>21 ExpressRoute locations worldwide, more than AWS or Google</a:t>
            </a:r>
            <a:r>
              <a:rPr lang="en-US" sz="900" dirty="0">
                <a:solidFill>
                  <a:schemeClr val="tx1"/>
                </a:solidFill>
                <a:latin typeface="Segoe UI Light" pitchFamily="34" charset="0"/>
                <a:ea typeface="MS PGothic" panose="020B0600070205080204" pitchFamily="34" charset="-128"/>
                <a:cs typeface="ＭＳ Ｐゴシック" charset="0"/>
              </a:rPr>
              <a:t>.</a:t>
            </a:r>
          </a:p>
          <a:p>
            <a:pPr marL="171450" indent="-171450">
              <a:buFont typeface="Arial" panose="020B0604020202020204" pitchFamily="34" charset="0"/>
              <a:buChar char="•"/>
            </a:pPr>
            <a:r>
              <a:rPr lang="en-US" sz="900" dirty="0">
                <a:solidFill>
                  <a:schemeClr val="tx1"/>
                </a:solidFill>
                <a:latin typeface="Segoe UI Light" pitchFamily="34" charset="0"/>
                <a:ea typeface="MS PGothic" panose="020B0600070205080204" pitchFamily="34" charset="-128"/>
                <a:cs typeface="ＭＳ Ｐゴシック" charset="0"/>
              </a:rPr>
              <a:t>Large set of partners that offer private connectivity - enterprises can connect privately to from anywhere in the world. </a:t>
            </a:r>
          </a:p>
          <a:p>
            <a:pPr marL="171450" indent="-171450">
              <a:buFont typeface="Arial" panose="020B0604020202020204" pitchFamily="34" charset="0"/>
              <a:buChar char="•"/>
            </a:pPr>
            <a:r>
              <a:rPr lang="en-US" sz="900" b="1" dirty="0">
                <a:solidFill>
                  <a:schemeClr val="tx1"/>
                </a:solidFill>
                <a:latin typeface="Segoe UI Light" pitchFamily="34" charset="0"/>
                <a:ea typeface="MS PGothic" panose="020B0600070205080204" pitchFamily="34" charset="-128"/>
                <a:cs typeface="ＭＳ Ｐゴシック" charset="0"/>
              </a:rPr>
              <a:t>Azure is the only hyperscale provider that carries traffic across regions on its backbone. </a:t>
            </a:r>
            <a:r>
              <a:rPr lang="en-US" sz="900" dirty="0">
                <a:solidFill>
                  <a:schemeClr val="tx1"/>
                </a:solidFill>
                <a:latin typeface="Segoe UI Light" pitchFamily="34" charset="0"/>
                <a:ea typeface="MS PGothic" panose="020B0600070205080204" pitchFamily="34" charset="-128"/>
                <a:cs typeface="ＭＳ Ｐゴシック" charset="0"/>
              </a:rPr>
              <a:t>So, from an ER location in Silicon Valley, we will carry the traffic to Singapore on Azure backbone.</a:t>
            </a:r>
            <a:r>
              <a:rPr lang="en-US" sz="900" b="1" dirty="0">
                <a:solidFill>
                  <a:schemeClr val="tx1"/>
                </a:solidFill>
                <a:latin typeface="Segoe UI Light" pitchFamily="34" charset="0"/>
                <a:ea typeface="MS PGothic" panose="020B0600070205080204" pitchFamily="34" charset="-128"/>
                <a:cs typeface="ＭＳ Ｐゴシック" charset="0"/>
              </a:rPr>
              <a:t> </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EC0EFBC5-EFC8-4C83-8EB1-BF3F69A97706}" type="datetime8">
              <a:rPr lang="en-US" altLang="en-US" smtClean="0">
                <a:solidFill>
                  <a:prstClr val="black"/>
                </a:solidFill>
              </a:rPr>
              <a:pPr>
                <a:defRPr/>
              </a:pPr>
              <a:t>4/7/2016 9:30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A843FFF4-B3C3-4CAC-852D-FD5D209A36F7}" type="slidenum">
              <a:rPr lang="en-US" altLang="en-US" smtClean="0">
                <a:solidFill>
                  <a:prstClr val="black"/>
                </a:solidFill>
              </a:rPr>
              <a:pPr>
                <a:defRPr/>
              </a:pPr>
              <a:t>6</a:t>
            </a:fld>
            <a:endParaRPr lang="en-US" altLang="en-US">
              <a:solidFill>
                <a:prstClr val="black"/>
              </a:solidFill>
            </a:endParaRPr>
          </a:p>
        </p:txBody>
      </p:sp>
    </p:spTree>
    <p:extLst>
      <p:ext uri="{BB962C8B-B14F-4D97-AF65-F5344CB8AC3E}">
        <p14:creationId xmlns:p14="http://schemas.microsoft.com/office/powerpoint/2010/main" val="3232145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3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081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599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
        <p:nvSpPr>
          <p:cNvPr id="5" name="Footer Placeholder 4"/>
          <p:cNvSpPr>
            <a:spLocks noGrp="1"/>
          </p:cNvSpPr>
          <p:nvPr>
            <p:ph type="ftr" sz="quarter" idx="4"/>
          </p:nvPr>
        </p:nvSpPr>
        <p:spPr>
          <a:xfrm>
            <a:off x="0" y="8686800"/>
            <a:ext cx="5920740" cy="355964"/>
          </a:xfrm>
        </p:spPr>
        <p:txBody>
          <a:bodyPr rtlCol="0"/>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6A5E2435-A0BA-4DB6-A52D-6A239CA3FB98}"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4/7/2016 9:30 AM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126C1112-DC21-4798-B6BC-00794EC39748}"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69734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Most of these links are on the Azure.com website under the documentation heading covering many of the topics I've discussed today. There are links to Getting Started and How To’s that are very informative. Most of the examples we’ve seen today are from the bottom link, Microsoft Cloud Services and Network Security, a Best Practices white paper the link takes you to high level overviews, some of what we’ve covered today, and links to detailed instructions on how to build the each of the examples I’ve discussed today and more. The detailed examples use both the classic PowerShell scripting and the new ARM template methods.</a:t>
            </a:r>
          </a:p>
          <a:p>
            <a:endParaRPr lang="en-US" altLang="en-US"/>
          </a:p>
          <a:p>
            <a:r>
              <a:rPr lang="en-US" altLang="en-US"/>
              <a:t>Ok, with that, I thank you for your time and interest in these topics. Good bye and happy networking with Azure and Azure Virtual Networks!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1861"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itchFamily="34" charset="-128"/>
              </a:defRPr>
            </a:lvl1pPr>
            <a:lvl2pPr defTabSz="912813">
              <a:defRPr>
                <a:solidFill>
                  <a:schemeClr val="tx1"/>
                </a:solidFill>
                <a:latin typeface="Segoe UI" panose="020B0502040204020203" pitchFamily="34" charset="0"/>
                <a:ea typeface="MS PGothic" pitchFamily="34" charset="-128"/>
              </a:defRPr>
            </a:lvl2pPr>
            <a:lvl3pPr defTabSz="912813">
              <a:defRPr>
                <a:solidFill>
                  <a:schemeClr val="tx1"/>
                </a:solidFill>
                <a:latin typeface="Segoe UI" panose="020B0502040204020203" pitchFamily="34" charset="0"/>
                <a:ea typeface="MS PGothic" pitchFamily="34" charset="-128"/>
              </a:defRPr>
            </a:lvl3pPr>
            <a:lvl4pPr defTabSz="912813">
              <a:defRPr>
                <a:solidFill>
                  <a:schemeClr val="tx1"/>
                </a:solidFill>
                <a:latin typeface="Segoe UI" panose="020B0502040204020203" pitchFamily="34" charset="0"/>
                <a:ea typeface="MS PGothic" pitchFamily="34" charset="-128"/>
              </a:defRPr>
            </a:lvl4pPr>
            <a:lvl5pPr defTabSz="912813">
              <a:defRPr>
                <a:solidFill>
                  <a:schemeClr val="tx1"/>
                </a:solidFill>
                <a:latin typeface="Segoe UI" panose="020B0502040204020203" pitchFamily="34" charset="0"/>
                <a:ea typeface="MS PGothic"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srgbClr val="000000"/>
                </a:solidFill>
                <a:effectLst/>
                <a:uLnTx/>
                <a:uFillTx/>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12186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0CB0B0DA-5E68-4E35-97A2-3D03C31A8846}" type="datetime8">
              <a:rPr kumimoji="0" lang="en-US" altLang="en-US" sz="1200" b="0" i="0" u="none" strike="noStrike" kern="1200" cap="none" spc="0" normalizeH="0" baseline="0" noProof="0" smtClean="0">
                <a:ln>
                  <a:noFill/>
                </a:ln>
                <a:solidFill>
                  <a:srgbClr val="000000"/>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4/7/2016 9:30 AM</a:t>
            </a:fld>
            <a:endParaRPr kumimoji="0" lang="en-US" altLang="en-US" sz="1200" b="0" i="0" u="none" strike="noStrike" kern="1200" cap="none" spc="0" normalizeH="0" baseline="0" noProof="0">
              <a:ln>
                <a:noFill/>
              </a:ln>
              <a:solidFill>
                <a:srgbClr val="000000"/>
              </a:solidFill>
              <a:effectLst/>
              <a:uLnTx/>
              <a:uFillTx/>
              <a:latin typeface="Segoe UI" panose="020B0502040204020203" pitchFamily="34" charset="0"/>
              <a:ea typeface="MS PGothic" pitchFamily="34" charset="-128"/>
              <a:cs typeface="+mn-cs"/>
            </a:endParaRPr>
          </a:p>
        </p:txBody>
      </p:sp>
      <p:sp>
        <p:nvSpPr>
          <p:cNvPr id="12186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5669A87-4A57-4717-9E7C-EC30BF392D85}" type="slidenum">
              <a:rPr kumimoji="0" lang="en-US" altLang="en-US" sz="1200" b="0" i="0" u="none" strike="noStrike" kern="1200" cap="none" spc="0" normalizeH="0" baseline="0" noProof="0" smtClean="0">
                <a:ln>
                  <a:noFill/>
                </a:ln>
                <a:solidFill>
                  <a:srgbClr val="000000"/>
                </a:solidFill>
                <a:effectLst/>
                <a:uLnTx/>
                <a:uFillTx/>
                <a:latin typeface="Segoe UI" panose="020B0502040204020203" pitchFamily="34" charset="0"/>
                <a:ea typeface="MS PGothic"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2231568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4.xml"/><Relationship Id="rId5" Type="http://schemas.openxmlformats.org/officeDocument/2006/relationships/image" Target="../media/image21.png"/><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9.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0.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11.xml"/><Relationship Id="rId4" Type="http://schemas.openxmlformats.org/officeDocument/2006/relationships/image" Target="../media/image50.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11.xml"/><Relationship Id="rId4" Type="http://schemas.openxmlformats.org/officeDocument/2006/relationships/image" Target="../media/image5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49" y="-312"/>
            <a:ext cx="8336751"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gray">
          <a:xfrm>
            <a:off x="0" y="0"/>
            <a:ext cx="3854938"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userDrawn="1"/>
        </p:nvSpPr>
        <p:spPr bwMode="white">
          <a:xfrm>
            <a:off x="469900" y="4804463"/>
            <a:ext cx="3205779" cy="724246"/>
          </a:xfrm>
          <a:prstGeom prst="rect">
            <a:avLst/>
          </a:prstGeom>
          <a:noFill/>
        </p:spPr>
        <p:txBody>
          <a:bodyPr wrap="square" lIns="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1–4 February 2016</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9900" y="482064"/>
            <a:ext cx="2749042" cy="404644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Tree>
    <p:extLst>
      <p:ext uri="{BB962C8B-B14F-4D97-AF65-F5344CB8AC3E}">
        <p14:creationId xmlns:p14="http://schemas.microsoft.com/office/powerpoint/2010/main" val="236571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33385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972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58817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253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9D5DD2F0-4B2F-48F1-A81A-07B79D1FA267}" type="datetimeFigureOut">
              <a:rPr lang="en-US" sz="1765" smtClean="0">
                <a:solidFill>
                  <a:srgbClr val="FFFFFF"/>
                </a:solidFill>
              </a:rPr>
              <a:pPr defTabSz="914225"/>
              <a:t>4/7/2016</a:t>
            </a:fld>
            <a:endParaRPr lang="en-US" sz="1765">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lgn="ctr">
              <a:defRPr/>
            </a:lvl1pPr>
          </a:lstStyle>
          <a:p>
            <a:pPr defTabSz="914225"/>
            <a:r>
              <a:rPr lang="en-US" sz="1765">
                <a:solidFill>
                  <a:srgbClr val="FFFFFF"/>
                </a:solidFill>
              </a:rPr>
              <a:t>Microsoft NDA</a:t>
            </a:r>
            <a:endParaRPr lang="en-US" sz="1765" dirty="0">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E195DC1-E1A7-49D6-A7D2-8A8305E9C602}" type="slidenum">
              <a:rPr lang="en-US" sz="1765" smtClean="0">
                <a:solidFill>
                  <a:srgbClr val="FFFFFF"/>
                </a:solidFill>
              </a:rPr>
              <a:pPr defTabSz="914225"/>
              <a:t>‹#›</a:t>
            </a:fld>
            <a:endParaRPr lang="en-US" sz="1765">
              <a:solidFill>
                <a:srgbClr val="FFFFFF"/>
              </a:solidFill>
            </a:endParaRPr>
          </a:p>
        </p:txBody>
      </p:sp>
    </p:spTree>
    <p:extLst>
      <p:ext uri="{BB962C8B-B14F-4D97-AF65-F5344CB8AC3E}">
        <p14:creationId xmlns:p14="http://schemas.microsoft.com/office/powerpoint/2010/main" val="34243466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
        <p:nvSpPr>
          <p:cNvPr id="2" name="Footer Placeholder 4"/>
          <p:cNvSpPr>
            <a:spLocks noGrp="1"/>
          </p:cNvSpPr>
          <p:nvPr>
            <p:ph type="ftr" sz="quarter" idx="11"/>
          </p:nvPr>
        </p:nvSpPr>
        <p:spPr>
          <a:xfrm>
            <a:off x="4038600" y="6356351"/>
            <a:ext cx="4114800" cy="365125"/>
          </a:xfrm>
          <a:prstGeom prst="rect">
            <a:avLst/>
          </a:prstGeom>
        </p:spPr>
        <p:txBody>
          <a:bodyPr/>
          <a:lstStyle>
            <a:lvl1pPr algn="ctr">
              <a:defRPr/>
            </a:lvl1pPr>
          </a:lstStyle>
          <a:p>
            <a:pPr defTabSz="914225"/>
            <a:r>
              <a:rPr lang="en-US" sz="1765">
                <a:solidFill>
                  <a:srgbClr val="FFFFFF"/>
                </a:solidFill>
              </a:rPr>
              <a:t>Microsoft NDA</a:t>
            </a:r>
            <a:endParaRPr lang="en-US" sz="1765" dirty="0">
              <a:solidFill>
                <a:srgbClr val="FFFFFF"/>
              </a:solidFill>
            </a:endParaRPr>
          </a:p>
        </p:txBody>
      </p:sp>
    </p:spTree>
    <p:extLst>
      <p:ext uri="{BB962C8B-B14F-4D97-AF65-F5344CB8AC3E}">
        <p14:creationId xmlns:p14="http://schemas.microsoft.com/office/powerpoint/2010/main" val="1432419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189078740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2263"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36760618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0" y="0"/>
            <a:ext cx="12191377"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8"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8414851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950"/>
                                        <p:tgtEl>
                                          <p:spTgt spid="18"/>
                                        </p:tgtEl>
                                      </p:cBhvr>
                                    </p:animEffect>
                                  </p:childTnLst>
                                </p:cTn>
                              </p:par>
                              <p:par>
                                <p:cTn id="53" presetID="63" presetClass="path" presetSubtype="0" decel="100000" fill="hold" grpId="1" nodeType="withEffect">
                                  <p:stCondLst>
                                    <p:cond delay="700"/>
                                  </p:stCondLst>
                                  <p:childTnLst>
                                    <p:animMotion origin="layout" path="M -0.01455 -1.34362E-6 L -3.90605E-7 -1.34362E-6 " pathEditMode="relative" rAng="0" ptsTypes="AA">
                                      <p:cBhvr>
                                        <p:cTn id="54" dur="950" fill="hold"/>
                                        <p:tgtEl>
                                          <p:spTgt spid="18"/>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4" grpId="3"/>
      <p:bldP spid="14" grpId="4"/>
      <p:bldP spid="14" grpId="5"/>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8" grpId="0">
        <p:tmplLst>
          <p:tmpl>
            <p:tnLst>
              <p:par>
                <p:cTn presetID="10" presetClass="entr" presetSubtype="0" fill="hold" nodeType="withEffect">
                  <p:stCondLst>
                    <p:cond delay="700"/>
                  </p:stCondLst>
                  <p:childTnLst>
                    <p:set>
                      <p:cBhvr>
                        <p:cTn dur="1" fill="hold">
                          <p:stCondLst>
                            <p:cond delay="0"/>
                          </p:stCondLst>
                        </p:cTn>
                        <p:tgtEl>
                          <p:spTgt spid="18"/>
                        </p:tgtEl>
                        <p:attrNameLst>
                          <p:attrName>style.visibility</p:attrName>
                        </p:attrNameLst>
                      </p:cBhvr>
                      <p:to>
                        <p:strVal val="visible"/>
                      </p:to>
                    </p:set>
                    <p:animEffect transition="in" filter="fade">
                      <p:cBhvr>
                        <p:cTn dur="950"/>
                        <p:tgtEl>
                          <p:spTgt spid="18"/>
                        </p:tgtEl>
                      </p:cBhvr>
                    </p:animEffect>
                  </p:childTnLst>
                </p:cTn>
              </p:par>
            </p:tnLst>
          </p:tmpl>
        </p:tmplLst>
      </p:bldP>
      <p:bldP spid="18" grpId="1"/>
      <p:bldP spid="18"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95947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63715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77129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4712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367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011169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309460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69770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431690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952442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4599332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850695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51830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607094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263680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493123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71385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53648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18570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105837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264490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846608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4435787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1332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395240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9448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9856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355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0854991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198935"/>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49601" y="6108192"/>
            <a:ext cx="2165148" cy="749808"/>
          </a:xfrm>
          <a:prstGeom prst="rect">
            <a:avLst/>
          </a:prstGeom>
        </p:spPr>
      </p:pic>
      <p:sp>
        <p:nvSpPr>
          <p:cNvPr id="4" name="Content Placeholder 3"/>
          <p:cNvSpPr>
            <a:spLocks noGrp="1"/>
          </p:cNvSpPr>
          <p:nvPr>
            <p:ph sz="quarter" idx="13"/>
          </p:nvPr>
        </p:nvSpPr>
        <p:spPr>
          <a:xfrm>
            <a:off x="11151917" y="6492875"/>
            <a:ext cx="914638" cy="233133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22184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2B270-8586-4D7C-A5EA-F4778D67BA8B}" type="datetimeFigureOut">
              <a:rPr lang="en-US" smtClean="0">
                <a:solidFill>
                  <a:prstClr val="black">
                    <a:tint val="75000"/>
                  </a:prstClr>
                </a:solidFill>
              </a:rPr>
              <a:pPr/>
              <a:t>4/7/2016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0E50E88-9994-4DAB-B636-58DF46559B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43298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879910"/>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4353453"/>
            <a:ext cx="8534711" cy="851461"/>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
        <p:nvSpPr>
          <p:cNvPr id="5" name="Text Placeholder 4"/>
          <p:cNvSpPr>
            <a:spLocks noGrp="1"/>
          </p:cNvSpPr>
          <p:nvPr>
            <p:ph type="body" sz="quarter" idx="10"/>
          </p:nvPr>
        </p:nvSpPr>
        <p:spPr>
          <a:xfrm>
            <a:off x="269240" y="2904861"/>
            <a:ext cx="11051237" cy="710396"/>
          </a:xfrm>
        </p:spPr>
        <p:txBody>
          <a:bodyPr/>
          <a:lstStyle>
            <a:lvl1pPr marL="0" indent="0">
              <a:lnSpc>
                <a:spcPts val="4117"/>
              </a:lnSpc>
              <a:spcBef>
                <a:spcPts val="0"/>
              </a:spcBef>
              <a:buNone/>
              <a:defRPr sz="3921" b="0">
                <a:solidFill>
                  <a:schemeClr val="bg1"/>
                </a:solidFill>
                <a:latin typeface="+mj-lt"/>
              </a:defRPr>
            </a:lvl1pPr>
            <a:lvl2pPr marL="0" indent="0">
              <a:buNone/>
              <a:defRPr sz="3431" b="0">
                <a:solidFill>
                  <a:schemeClr val="bg1"/>
                </a:solidFill>
                <a:latin typeface="+mj-lt"/>
              </a:defRPr>
            </a:lvl2pPr>
            <a:lvl3pPr marL="0" indent="0">
              <a:buNone/>
              <a:defRPr sz="3431" b="0">
                <a:solidFill>
                  <a:schemeClr val="bg1"/>
                </a:solidFill>
                <a:latin typeface="+mj-lt"/>
              </a:defRPr>
            </a:lvl3pPr>
            <a:lvl4pPr marL="0" indent="0">
              <a:buNone/>
              <a:defRPr sz="3431" b="0">
                <a:solidFill>
                  <a:schemeClr val="bg1"/>
                </a:solidFill>
                <a:latin typeface="+mj-lt"/>
              </a:defRPr>
            </a:lvl4pPr>
            <a:lvl5pPr marL="0" indent="0">
              <a:buNone/>
              <a:defRPr sz="3431"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9046440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1" y="1189179"/>
            <a:ext cx="11653523" cy="183493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1" indent="0">
              <a:buNone/>
              <a:defRPr/>
            </a:lvl3pPr>
            <a:lvl4pPr marL="448063" indent="0">
              <a:buNone/>
              <a:defRPr/>
            </a:lvl4pPr>
            <a:lvl5pPr marL="67209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901394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1" y="1189179"/>
            <a:ext cx="11653523" cy="183493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1" indent="0">
              <a:buNone/>
              <a:defRPr/>
            </a:lvl3pPr>
            <a:lvl4pPr marL="448063" indent="0">
              <a:buNone/>
              <a:defRPr/>
            </a:lvl4pPr>
            <a:lvl5pPr marL="67209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92345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834935"/>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6425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8383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834935"/>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0410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005328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133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
            <a:ext cx="12192000" cy="6855744"/>
          </a:xfrm>
          <a:prstGeom prst="rect">
            <a:avLst/>
          </a:prstGeom>
        </p:spPr>
      </p:pic>
      <p:sp>
        <p:nvSpPr>
          <p:cNvPr id="6" name="Rectangle 5"/>
          <p:cNvSpPr/>
          <p:nvPr userDrawn="1"/>
        </p:nvSpPr>
        <p:spPr>
          <a:xfrm>
            <a:off x="0" y="0"/>
            <a:ext cx="5029201"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 name="TextBox 1"/>
          <p:cNvSpPr txBox="1"/>
          <p:nvPr userDrawn="1"/>
        </p:nvSpPr>
        <p:spPr>
          <a:xfrm>
            <a:off x="273203" y="1873406"/>
            <a:ext cx="4683513" cy="490654"/>
          </a:xfrm>
          <a:prstGeom prst="rect">
            <a:avLst/>
          </a:prstGeom>
          <a:noFill/>
        </p:spPr>
        <p:txBody>
          <a:bodyPr vert="horz" wrap="square" lIns="91427" tIns="91427" rIns="91427" bIns="91427" rtlCol="0" anchor="t">
            <a:noAutofit/>
          </a:bodyPr>
          <a:lstStyle/>
          <a:p>
            <a:pPr marL="0" marR="0" lvl="0" indent="0" algn="l" defTabSz="1087869" rtl="0" eaLnBrk="1" fontAlgn="auto" latinLnBrk="0" hangingPunct="1">
              <a:lnSpc>
                <a:spcPct val="100000"/>
              </a:lnSpc>
              <a:spcBef>
                <a:spcPts val="1800"/>
              </a:spcBef>
              <a:spcAft>
                <a:spcPts val="0"/>
              </a:spcAft>
              <a:buClr>
                <a:srgbClr val="0072C6"/>
              </a:buClr>
              <a:buSzPct val="100000"/>
              <a:buFont typeface="Wingdings" pitchFamily="2" charset="2"/>
              <a:buNone/>
              <a:tabLst/>
              <a:defRPr/>
            </a:pPr>
            <a:r>
              <a:rPr kumimoji="0" lang="en-US" sz="2000" b="0" i="0" u="none" strike="noStrike" kern="1200" cap="all" spc="600" normalizeH="0" baseline="0" noProof="0" dirty="0">
                <a:ln>
                  <a:noFill/>
                </a:ln>
                <a:solidFill>
                  <a:srgbClr val="FFFFFF"/>
                </a:solidFill>
                <a:effectLst/>
                <a:uLnTx/>
                <a:uFillTx/>
                <a:latin typeface="Segoe UI"/>
                <a:ea typeface="Segoe UI" pitchFamily="34" charset="0"/>
                <a:cs typeface="Segoe UI" pitchFamily="34" charset="0"/>
              </a:rPr>
              <a:t>MODERN WORKPLACE</a:t>
            </a:r>
          </a:p>
        </p:txBody>
      </p:sp>
      <p:sp>
        <p:nvSpPr>
          <p:cNvPr id="9" name="Title 1"/>
          <p:cNvSpPr>
            <a:spLocks noGrp="1"/>
          </p:cNvSpPr>
          <p:nvPr>
            <p:ph type="title" hasCustomPrompt="1"/>
          </p:nvPr>
        </p:nvSpPr>
        <p:spPr bwMode="ltGray">
          <a:xfrm>
            <a:off x="228600" y="2419816"/>
            <a:ext cx="4633333" cy="1929181"/>
          </a:xfrm>
          <a:noFill/>
        </p:spPr>
        <p:txBody>
          <a:bodyPr vert="horz" lIns="137160" tIns="91440" rIns="91440" bIns="0" rtlCol="0" anchor="b" anchorCtr="0">
            <a:normAutofit/>
          </a:bodyPr>
          <a:lstStyle>
            <a:lvl1pPr marL="0" algn="l" defTabSz="1087869" rtl="0" eaLnBrk="1" latinLnBrk="0" hangingPunct="1">
              <a:lnSpc>
                <a:spcPct val="90000"/>
              </a:lnSpc>
              <a:spcBef>
                <a:spcPct val="0"/>
              </a:spcBef>
              <a:buNone/>
              <a:defRPr lang="en-US" sz="4800" b="1" kern="1200" cap="all" spc="-100" baseline="0" dirty="0">
                <a:solidFill>
                  <a:schemeClr val="accent1"/>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411563" y="5778121"/>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1928" y="247933"/>
            <a:ext cx="1737792" cy="639069"/>
          </a:xfrm>
          <a:prstGeom prst="rect">
            <a:avLst/>
          </a:prstGeom>
        </p:spPr>
      </p:pic>
    </p:spTree>
    <p:extLst>
      <p:ext uri="{BB962C8B-B14F-4D97-AF65-F5344CB8AC3E}">
        <p14:creationId xmlns:p14="http://schemas.microsoft.com/office/powerpoint/2010/main" val="2270860978"/>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marL="0" marR="0" lvl="0" indent="0" algn="l" defTabSz="108786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pPr marL="0" marR="0" lvl="0" indent="0" algn="r" defTabSz="1087869"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08786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0" y="1600200"/>
            <a:ext cx="5408613" cy="4876800"/>
          </a:xfrm>
        </p:spPr>
        <p:txBody>
          <a:bodyPr r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7707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1087869"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08786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3" name="Footer Placeholder 2"/>
          <p:cNvSpPr>
            <a:spLocks noGrp="1"/>
          </p:cNvSpPr>
          <p:nvPr>
            <p:ph type="ftr" sz="quarter" idx="10"/>
          </p:nvPr>
        </p:nvSpPr>
        <p:spPr>
          <a:xfrm>
            <a:off x="228600" y="6553201"/>
            <a:ext cx="5865814" cy="304801"/>
          </a:xfrm>
        </p:spPr>
        <p:txBody>
          <a:bodyPr/>
          <a:lstStyle/>
          <a:p>
            <a:pPr marL="0" marR="0" lvl="0" indent="0" algn="l" defTabSz="108786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6" name="Picture Placeholder 5"/>
          <p:cNvSpPr>
            <a:spLocks noGrp="1"/>
          </p:cNvSpPr>
          <p:nvPr>
            <p:ph type="pic" sz="quarter" idx="12"/>
          </p:nvPr>
        </p:nvSpPr>
        <p:spPr>
          <a:xfrm>
            <a:off x="1"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6510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a:xfrm>
            <a:off x="228601" y="6553201"/>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3498846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a:xfrm>
            <a:off x="228601" y="6553201"/>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63563093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3" name="Slide Number Placeholder 2"/>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02965184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1"/>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srgbClr val="737373"/>
              </a:solidFill>
              <a:effectLst/>
              <a:uLnTx/>
              <a:uFillTx/>
              <a:latin typeface="Segoe UI" pitchFamily="34" charset="0"/>
              <a:cs typeface="Segoe UI"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00"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
        <p:nvSpPr>
          <p:cNvPr id="9" name="Content Placeholder 8"/>
          <p:cNvSpPr>
            <a:spLocks noGrp="1"/>
          </p:cNvSpPr>
          <p:nvPr>
            <p:ph sz="quarter" idx="13"/>
          </p:nvPr>
        </p:nvSpPr>
        <p:spPr>
          <a:xfrm>
            <a:off x="228600" y="1597152"/>
            <a:ext cx="3840480" cy="3254248"/>
          </a:xfrm>
        </p:spPr>
        <p:txBody>
          <a:bodyPr lIns="137160" rIns="137160" bIns="137160">
            <a:normAutofit/>
          </a:bodyPr>
          <a:lstStyle>
            <a:lvl1pPr>
              <a:lnSpc>
                <a:spcPct val="100000"/>
              </a:lnSpc>
              <a:spcAft>
                <a:spcPts val="1200"/>
              </a:spcAft>
              <a:defRPr sz="2353"/>
            </a:lvl1pPr>
            <a:lvl2pPr>
              <a:lnSpc>
                <a:spcPct val="100000"/>
              </a:lnSpc>
              <a:spcAft>
                <a:spcPts val="1200"/>
              </a:spcAft>
              <a:defRPr sz="1765"/>
            </a:lvl2pPr>
            <a:lvl3pPr>
              <a:lnSpc>
                <a:spcPct val="100000"/>
              </a:lnSpc>
              <a:spcAft>
                <a:spcPts val="1200"/>
              </a:spcAft>
              <a:defRPr sz="1568"/>
            </a:lvl3pPr>
            <a:lvl4pPr>
              <a:lnSpc>
                <a:spcPct val="100000"/>
              </a:lnSpc>
              <a:spcAft>
                <a:spcPts val="1200"/>
              </a:spcAft>
              <a:defRPr sz="1372"/>
            </a:lvl4pPr>
            <a:lvl5pPr>
              <a:lnSpc>
                <a:spcPct val="100000"/>
              </a:lnSpc>
              <a:spcAft>
                <a:spcPts val="1200"/>
              </a:spcAft>
              <a:defRPr sz="137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Click to edit Master text styles</a:t>
            </a:r>
          </a:p>
        </p:txBody>
      </p:sp>
    </p:spTree>
    <p:extLst>
      <p:ext uri="{BB962C8B-B14F-4D97-AF65-F5344CB8AC3E}">
        <p14:creationId xmlns:p14="http://schemas.microsoft.com/office/powerpoint/2010/main" val="27504490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64262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00"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
        <p:nvSpPr>
          <p:cNvPr id="11" name="Content Placeholder 8"/>
          <p:cNvSpPr>
            <a:spLocks noGrp="1"/>
          </p:cNvSpPr>
          <p:nvPr>
            <p:ph sz="quarter" idx="13"/>
          </p:nvPr>
        </p:nvSpPr>
        <p:spPr>
          <a:xfrm>
            <a:off x="22859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46712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92360848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69744647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chemeClr val="accent1">
              <a:alpha val="88000"/>
            </a:schemeClr>
          </a:solidFill>
        </p:spPr>
        <p:txBody>
          <a:bodyPr lIns="365760" tIns="137160" rIns="137160" bIns="1097280" anchor="b" anchorCtr="0">
            <a:noAutofit/>
          </a:bodyPr>
          <a:lstStyle>
            <a:lvl1pPr>
              <a:defRPr sz="5998"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8684727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49373367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Microsoft logo">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2" descr="C:\Users\v-junyo\Desktop\Dropbox\ZumTeam\Team_Resources\Design Resources\Microsoft Branding\Microsoft_Logo\MSFT_logo_rgb_C-Gray_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05954" y="2880972"/>
            <a:ext cx="2980095" cy="10960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266700" y="6444447"/>
            <a:ext cx="11595100" cy="217880"/>
          </a:xfrm>
          <a:prstGeom prst="rect">
            <a:avLst/>
          </a:prstGeom>
        </p:spPr>
        <p:txBody>
          <a:bodyPr wrap="square">
            <a:spAutoFit/>
          </a:bodyPr>
          <a:lstStyle/>
          <a:p>
            <a:pPr marL="0" marR="0" lvl="0" indent="0" algn="l" defTabSz="685438"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797A7D"/>
                </a:solidFill>
                <a:effectLst/>
                <a:uLnTx/>
                <a:uFillTx/>
                <a:latin typeface="Segoe UI"/>
                <a:ea typeface="+mn-ea"/>
                <a:cs typeface="Segoe UI" pitchFamily="34" charset="0"/>
              </a:rPr>
              <a:t>© 2015 Microsoft Corporation. All rights reserved.</a:t>
            </a:r>
            <a:endParaRPr kumimoji="0" lang="en-US" sz="800" b="0" i="0" u="none" strike="noStrike" kern="200" cap="none" spc="7" normalizeH="0" baseline="0" noProof="0" dirty="0">
              <a:ln>
                <a:noFill/>
              </a:ln>
              <a:solidFill>
                <a:srgbClr val="797A7D"/>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2761979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797A7D"/>
                    </a:gs>
                    <a:gs pos="0">
                      <a:srgbClr val="797A7D"/>
                    </a:gs>
                  </a:gsLst>
                  <a:lin ang="5400000" scaled="0"/>
                </a:gradFill>
                <a:effectLst/>
                <a:uLnTx/>
                <a:uFillTx/>
                <a:latin typeface="Segoe UI" pitchFamily="34" charset="0"/>
                <a:cs typeface="Segoe UI"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76948802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2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20" normalizeH="0" baseline="0" noProof="0" dirty="0">
              <a:ln>
                <a:noFill/>
              </a:ln>
              <a:solidFill>
                <a:srgbClr val="505050"/>
              </a:solidFill>
              <a:effectLst/>
              <a:uLnTx/>
              <a:uFillTx/>
              <a:latin typeface="Segoe UI"/>
              <a:ea typeface="+mn-ea"/>
              <a:cs typeface="+mn-cs"/>
            </a:endParaRPr>
          </a:p>
        </p:txBody>
      </p:sp>
      <p:sp>
        <p:nvSpPr>
          <p:cNvPr id="7" name="Title 1"/>
          <p:cNvSpPr>
            <a:spLocks noGrp="1"/>
          </p:cNvSpPr>
          <p:nvPr>
            <p:ph type="title" hasCustomPrompt="1"/>
          </p:nvPr>
        </p:nvSpPr>
        <p:spPr>
          <a:xfrm>
            <a:off x="573712" y="259792"/>
            <a:ext cx="11005512" cy="800219"/>
          </a:xfrm>
        </p:spPr>
        <p:txBody>
          <a:bodyPr lIns="0" tIns="91440" rIns="146304" bIns="91440"/>
          <a:lstStyle>
            <a:lvl1pPr>
              <a:lnSpc>
                <a:spcPts val="4803"/>
              </a:lnSpc>
              <a:defRPr sz="4313" baseline="0">
                <a:solidFill>
                  <a:schemeClr val="accent4">
                    <a:lumMod val="75000"/>
                    <a:lumOff val="25000"/>
                  </a:schemeClr>
                </a:solidFill>
              </a:defRPr>
            </a:lvl1pPr>
          </a:lstStyle>
          <a:p>
            <a:r>
              <a:rPr lang="en-US" dirty="0" err="1"/>
              <a:t>Lorem</a:t>
            </a:r>
            <a:r>
              <a:rPr lang="en-US" dirty="0"/>
              <a:t> </a:t>
            </a:r>
            <a:r>
              <a:rPr lang="en-US" dirty="0" err="1"/>
              <a:t>ipsum</a:t>
            </a:r>
            <a:r>
              <a:rPr lang="en-US" dirty="0"/>
              <a:t> dolor sit.</a:t>
            </a:r>
          </a:p>
        </p:txBody>
      </p:sp>
      <p:sp>
        <p:nvSpPr>
          <p:cNvPr id="6" name="Text Placeholder 7"/>
          <p:cNvSpPr>
            <a:spLocks noGrp="1"/>
          </p:cNvSpPr>
          <p:nvPr>
            <p:ph type="body" sz="quarter" idx="13" hasCustomPrompt="1"/>
          </p:nvPr>
        </p:nvSpPr>
        <p:spPr>
          <a:xfrm>
            <a:off x="591640" y="1515299"/>
            <a:ext cx="11005513" cy="2540439"/>
          </a:xfrm>
        </p:spPr>
        <p:txBody>
          <a:bodyPr lIns="0" tIns="0"/>
          <a:lstStyle>
            <a:lvl1pPr marL="228766" indent="-228766">
              <a:spcBef>
                <a:spcPts val="1176"/>
              </a:spcBef>
              <a:defRPr sz="2549">
                <a:solidFill>
                  <a:schemeClr val="bg1">
                    <a:lumMod val="25000"/>
                  </a:schemeClr>
                </a:solidFill>
                <a:latin typeface="+mn-lt"/>
              </a:defRPr>
            </a:lvl1pPr>
            <a:lvl2pPr marL="676959" indent="-228766">
              <a:spcBef>
                <a:spcPts val="1176"/>
              </a:spcBef>
              <a:buSzPct val="100000"/>
              <a:buFont typeface="Segoe UI" pitchFamily="34" charset="0"/>
              <a:buChar char="‐"/>
              <a:defRPr>
                <a:solidFill>
                  <a:schemeClr val="bg1">
                    <a:lumMod val="25000"/>
                  </a:schemeClr>
                </a:solidFill>
              </a:defRPr>
            </a:lvl2pPr>
            <a:lvl3pPr marL="1125152" indent="-228766">
              <a:spcBef>
                <a:spcPts val="1176"/>
              </a:spcBef>
              <a:buFont typeface="Wingdings" pitchFamily="2" charset="2"/>
              <a:buChar char="§"/>
              <a:defRPr>
                <a:solidFill>
                  <a:schemeClr val="bg1">
                    <a:lumMod val="25000"/>
                  </a:schemeClr>
                </a:solidFill>
              </a:defRPr>
            </a:lvl3pPr>
            <a:lvl4pPr marL="1568676" indent="-336145">
              <a:spcBef>
                <a:spcPts val="1176"/>
              </a:spcBef>
              <a:buFont typeface="+mj-lt"/>
              <a:buAutoNum type="arabicPeriod"/>
              <a:defRPr>
                <a:solidFill>
                  <a:schemeClr val="bg1">
                    <a:lumMod val="25000"/>
                  </a:schemeClr>
                </a:solidFill>
              </a:defRPr>
            </a:lvl4pPr>
            <a:lvl5pPr marL="1907933" indent="-336145">
              <a:spcBef>
                <a:spcPts val="1176"/>
              </a:spcBef>
              <a:buFont typeface="+mj-lt"/>
              <a:buAutoNum type="alphaLcParenR"/>
              <a:defRPr>
                <a:solidFill>
                  <a:schemeClr val="bg1">
                    <a:lumMod val="25000"/>
                  </a:schemeClr>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00238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62665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712342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809824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28188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71978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4766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15439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41036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65661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52783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83908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20705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61837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13272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404193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62858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57531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124110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7159492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21531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08035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0993091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5952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8302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77126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65493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97063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11043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25614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77475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8198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2945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prstClr val="black">
                        <a:alpha val="50000"/>
                      </a:prstClr>
                    </a:gs>
                    <a:gs pos="86000">
                      <a:prstClr val="black">
                        <a:alpha val="50000"/>
                      </a:prstClr>
                    </a:gs>
                  </a:gsLst>
                  <a:lin ang="5400000" scaled="0"/>
                </a:gradFill>
                <a:effectLst/>
                <a:uLnTx/>
                <a:uFillTx/>
                <a:latin typeface="Segoe Semibold" pitchFamily="34" charset="0"/>
                <a:ea typeface="+mn-ea"/>
                <a:cs typeface="+mn-cs"/>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a:t>Click to edit master title style</a:t>
            </a:r>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8567088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Tree>
    <p:extLst>
      <p:ext uri="{BB962C8B-B14F-4D97-AF65-F5344CB8AC3E}">
        <p14:creationId xmlns:p14="http://schemas.microsoft.com/office/powerpoint/2010/main" val="156989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059932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94178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0894070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644868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72064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4590846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61657921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94494370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17732499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1303915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1828377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24388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userDrawn="1"/>
        </p:nvSpPr>
        <p:spPr bwMode="gray">
          <a:xfrm>
            <a:off x="4750851" y="2084186"/>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gray">
          <a:xfrm>
            <a:off x="4750851" y="2084173"/>
            <a:ext cx="7171399" cy="2683311"/>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749232" y="4773842"/>
            <a:ext cx="7173018"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95196" y="470067"/>
            <a:ext cx="1248592" cy="268966"/>
          </a:xfrm>
          <a:prstGeom prst="rect">
            <a:avLst/>
          </a:prstGeom>
        </p:spPr>
      </p:pic>
    </p:spTree>
    <p:extLst>
      <p:ext uri="{BB962C8B-B14F-4D97-AF65-F5344CB8AC3E}">
        <p14:creationId xmlns:p14="http://schemas.microsoft.com/office/powerpoint/2010/main" val="65173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39903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2983898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74380292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49640206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2841377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a:t>
            </a:r>
            <a:r>
              <a:rPr lang="en-US"/>
              <a:t>to edit </a:t>
            </a:r>
            <a:r>
              <a:rPr lang="en-US" dirty="0"/>
              <a:t/>
            </a:r>
            <a:br>
              <a:rPr lang="en-US" dirty="0"/>
            </a:br>
            <a:r>
              <a:rPr lang="en-US" dirty="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9449801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748519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41964390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pPr marL="0" marR="0" lvl="0" indent="0" algn="l" defTabSz="914470" rtl="0" eaLnBrk="1" fontAlgn="auto" latinLnBrk="0" hangingPunct="1">
              <a:lnSpc>
                <a:spcPct val="100000"/>
              </a:lnSpc>
              <a:spcBef>
                <a:spcPts val="0"/>
              </a:spcBef>
              <a:spcAft>
                <a:spcPts val="0"/>
              </a:spcAft>
              <a:buClrTx/>
              <a:buSzTx/>
              <a:buFontTx/>
              <a:buNone/>
              <a:tabLst/>
              <a:defRPr/>
            </a:pPr>
            <a:r>
              <a:rPr kumimoji="0" lang="en-US" sz="883"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3" b="0" i="0" u="none" strike="noStrike" kern="1200" cap="none" spc="0" normalizeH="0" baseline="0" noProof="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3"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1973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976850913"/>
      </p:ext>
    </p:extLst>
  </p:cSld>
  <p:clrMapOvr>
    <a:overrideClrMapping bg1="lt1" tx1="dk1" bg2="lt2" tx2="dk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28879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84884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82334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785025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5241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658332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7CF067-58ED-4998-B957-E17650AB3D83}" type="datetime1">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4/7/2016</a:t>
            </a:fld>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85519106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047098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37704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7290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45725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3577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4138442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586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rotWithShape="1">
          <a:blip r:embed="rId2">
            <a:extLst>
              <a:ext uri="{28A0092B-C50C-407E-A947-70E740481C1C}">
                <a14:useLocalDpi xmlns:a14="http://schemas.microsoft.com/office/drawing/2010/main" val="0"/>
              </a:ext>
            </a:extLst>
          </a:blip>
          <a:srcRect r="-26"/>
          <a:stretch/>
        </p:blipFill>
        <p:spPr bwMode="auto">
          <a:xfrm>
            <a:off x="1556" y="0"/>
            <a:ext cx="12190444" cy="685644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l="65503" t="34125" r="11757" b="25768"/>
          <a:stretch>
            <a:fillRect/>
          </a:stretch>
        </p:blipFill>
        <p:spPr bwMode="auto">
          <a:xfrm>
            <a:off x="7997791" y="2328545"/>
            <a:ext cx="2771757" cy="2750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784045" y="236590"/>
            <a:ext cx="910431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269241" y="1428401"/>
            <a:ext cx="5378548" cy="879910"/>
          </a:xfrm>
        </p:spPr>
        <p:txBody>
          <a:bodyPr/>
          <a:lstStyle>
            <a:lvl1pPr>
              <a:defRPr sz="5098">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269302" y="4353453"/>
            <a:ext cx="5378486" cy="518091"/>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4401349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192000" cy="685800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4"/>
          <p:cNvSpPr/>
          <p:nvPr userDrawn="1"/>
        </p:nvSpPr>
        <p:spPr bwMode="auto">
          <a:xfrm>
            <a:off x="272352" y="291068"/>
            <a:ext cx="6271861" cy="6275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63776"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1" y="1428401"/>
            <a:ext cx="5378548" cy="879910"/>
          </a:xfrm>
        </p:spPr>
        <p:txBody>
          <a:bodyPr/>
          <a:lstStyle>
            <a:lvl1pPr>
              <a:defRPr sz="5098">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69302" y="4353453"/>
            <a:ext cx="5378486" cy="518091"/>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1352656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480611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52699089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87621"/>
            <a:ext cx="11155093" cy="1961500"/>
          </a:xfrm>
        </p:spPr>
        <p:txBody>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695" indent="0">
              <a:buNone/>
              <a:defRPr>
                <a:gradFill>
                  <a:gsLst>
                    <a:gs pos="1250">
                      <a:schemeClr val="tx1"/>
                    </a:gs>
                    <a:gs pos="100000">
                      <a:schemeClr val="tx1"/>
                    </a:gs>
                  </a:gsLst>
                  <a:lin ang="5400000" scaled="0"/>
                </a:gradFill>
                <a:latin typeface="Consolas" pitchFamily="49" charset="0"/>
                <a:cs typeface="Consolas" pitchFamily="49" charset="0"/>
              </a:defRPr>
            </a:lvl2pPr>
            <a:lvl3pPr marL="573036" indent="0">
              <a:buNone/>
              <a:defRPr>
                <a:gradFill>
                  <a:gsLst>
                    <a:gs pos="1250">
                      <a:schemeClr val="tx1"/>
                    </a:gs>
                    <a:gs pos="100000">
                      <a:schemeClr val="tx1"/>
                    </a:gs>
                  </a:gsLst>
                  <a:lin ang="5400000" scaled="0"/>
                </a:gradFill>
                <a:latin typeface="Consolas" pitchFamily="49" charset="0"/>
                <a:cs typeface="Consolas" pitchFamily="49" charset="0"/>
              </a:defRPr>
            </a:lvl3pPr>
            <a:lvl4pPr marL="798441" indent="0">
              <a:buNone/>
              <a:defRPr>
                <a:gradFill>
                  <a:gsLst>
                    <a:gs pos="1250">
                      <a:schemeClr val="tx1"/>
                    </a:gs>
                    <a:gs pos="100000">
                      <a:schemeClr val="tx1"/>
                    </a:gs>
                  </a:gsLst>
                  <a:lin ang="5400000" scaled="0"/>
                </a:gradFill>
                <a:latin typeface="Consolas" pitchFamily="49" charset="0"/>
                <a:cs typeface="Consolas" pitchFamily="49" charset="0"/>
              </a:defRPr>
            </a:lvl4pPr>
            <a:lvl5pPr marL="1030195"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25656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120069473"/>
      </p:ext>
    </p:extLst>
  </p:cSld>
  <p:clrMapOvr>
    <a:masterClrMapping/>
  </p:clrMapOvr>
  <p:transition>
    <p:fade/>
  </p:transition>
  <p:hf hd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835911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0752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888743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5191"/>
            <a:ext cx="3227129" cy="688979"/>
          </a:xfrm>
          <a:prstGeom prst="rect">
            <a:avLst/>
          </a:prstGeom>
        </p:spPr>
      </p:pic>
    </p:spTree>
    <p:extLst>
      <p:ext uri="{BB962C8B-B14F-4D97-AF65-F5344CB8AC3E}">
        <p14:creationId xmlns:p14="http://schemas.microsoft.com/office/powerpoint/2010/main" val="3395858805"/>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0260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2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rotWithShape="1">
          <a:blip r:embed="rId2">
            <a:extLst>
              <a:ext uri="{28A0092B-C50C-407E-A947-70E740481C1C}">
                <a14:useLocalDpi xmlns:a14="http://schemas.microsoft.com/office/drawing/2010/main" val="0"/>
              </a:ext>
            </a:extLst>
          </a:blip>
          <a:srcRect r="-26"/>
          <a:stretch/>
        </p:blipFill>
        <p:spPr bwMode="auto">
          <a:xfrm>
            <a:off x="1556" y="0"/>
            <a:ext cx="12190444" cy="685644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l="65503" t="34125" r="11757" b="25768"/>
          <a:stretch>
            <a:fillRect/>
          </a:stretch>
        </p:blipFill>
        <p:spPr bwMode="auto">
          <a:xfrm>
            <a:off x="7997792" y="2328545"/>
            <a:ext cx="2771757" cy="2750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784046" y="236590"/>
            <a:ext cx="910431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7"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1"/>
          <p:cNvSpPr>
            <a:spLocks noGrp="1"/>
          </p:cNvSpPr>
          <p:nvPr>
            <p:ph type="ctrTitle"/>
          </p:nvPr>
        </p:nvSpPr>
        <p:spPr>
          <a:xfrm>
            <a:off x="269242" y="1428402"/>
            <a:ext cx="5378548" cy="879910"/>
          </a:xfrm>
        </p:spPr>
        <p:txBody>
          <a:bodyPr/>
          <a:lstStyle>
            <a:lvl1pPr>
              <a:defRPr sz="5097">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269302" y="4353454"/>
            <a:ext cx="5378486" cy="518091"/>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79976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192000" cy="685800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5" name="Rectangle 4"/>
          <p:cNvSpPr/>
          <p:nvPr userDrawn="1"/>
        </p:nvSpPr>
        <p:spPr bwMode="auto">
          <a:xfrm>
            <a:off x="272353" y="291068"/>
            <a:ext cx="6271861" cy="6275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63777"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2" y="1428402"/>
            <a:ext cx="5378548" cy="879910"/>
          </a:xfrm>
        </p:spPr>
        <p:txBody>
          <a:bodyPr/>
          <a:lstStyle>
            <a:lvl1pPr>
              <a:defRPr sz="5097">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69302" y="4353454"/>
            <a:ext cx="5378486" cy="518091"/>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218134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784802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7" y="1122363"/>
            <a:ext cx="11034445" cy="2387600"/>
          </a:xfrm>
        </p:spPr>
        <p:txBody>
          <a:bodyPr anchor="b"/>
          <a:lstStyle>
            <a:lvl1pPr algn="l">
              <a:defRPr sz="5996"/>
            </a:lvl1pPr>
          </a:lstStyle>
          <a:p>
            <a:r>
              <a:rPr lang="en-US" dirty="0"/>
              <a:t>Click to edit Master title style</a:t>
            </a:r>
          </a:p>
        </p:txBody>
      </p:sp>
      <p:sp>
        <p:nvSpPr>
          <p:cNvPr id="3" name="Subtitle 2"/>
          <p:cNvSpPr>
            <a:spLocks noGrp="1"/>
          </p:cNvSpPr>
          <p:nvPr>
            <p:ph type="subTitle" idx="1"/>
          </p:nvPr>
        </p:nvSpPr>
        <p:spPr>
          <a:xfrm>
            <a:off x="606177" y="3602038"/>
            <a:ext cx="11034445" cy="1655762"/>
          </a:xfrm>
        </p:spPr>
        <p:txBody>
          <a:bodyPr>
            <a:normAutofit/>
          </a:bodyPr>
          <a:lstStyle>
            <a:lvl1pPr marL="0" indent="0" algn="l">
              <a:buNone/>
              <a:defRPr sz="36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dirty="0"/>
              <a:t>Click to edit Master subtitle style</a:t>
            </a:r>
          </a:p>
        </p:txBody>
      </p:sp>
    </p:spTree>
    <p:extLst>
      <p:ext uri="{BB962C8B-B14F-4D97-AF65-F5344CB8AC3E}">
        <p14:creationId xmlns:p14="http://schemas.microsoft.com/office/powerpoint/2010/main" val="345810284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5_Title Slide Soli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946378"/>
      </p:ext>
    </p:extLst>
  </p:cSld>
  <p:clrMapOvr>
    <a:masterClrMapping/>
  </p:clrMapOvr>
  <p:transition spd="med" advClick="0" advTm="2000">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1"/>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98167462"/>
      </p:ext>
    </p:extLst>
  </p:cSld>
  <p:clrMapOvr>
    <a:masterClrMapping/>
  </p:clrMapOvr>
  <p:transition>
    <p:fade/>
  </p:transition>
  <p:hf hd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90"/>
            <a:ext cx="1522404" cy="326167"/>
          </a:xfrm>
          <a:prstGeom prst="rect">
            <a:avLst/>
          </a:prstGeom>
        </p:spPr>
      </p:pic>
    </p:spTree>
    <p:extLst>
      <p:ext uri="{BB962C8B-B14F-4D97-AF65-F5344CB8AC3E}">
        <p14:creationId xmlns:p14="http://schemas.microsoft.com/office/powerpoint/2010/main" val="22339217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5"/>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7"/>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573916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5373388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1" y="0"/>
            <a:ext cx="12192001" cy="6858000"/>
          </a:xfrm>
          <a:prstGeom prst="rect">
            <a:avLst/>
          </a:prstGeom>
        </p:spPr>
      </p:pic>
      <p:sp>
        <p:nvSpPr>
          <p:cNvPr id="6" name="Rectangle 5"/>
          <p:cNvSpPr/>
          <p:nvPr userDrawn="1"/>
        </p:nvSpPr>
        <p:spPr bwMode="auto">
          <a:xfrm>
            <a:off x="4751363" y="1186357"/>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8" y="3877278"/>
            <a:ext cx="717097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370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1" y="0"/>
            <a:ext cx="12192001" cy="6858000"/>
          </a:xfrm>
          <a:prstGeom prst="rect">
            <a:avLst/>
          </a:prstGeom>
        </p:spPr>
      </p:pic>
      <p:sp>
        <p:nvSpPr>
          <p:cNvPr id="6" name="Rectangle 5"/>
          <p:cNvSpPr/>
          <p:nvPr userDrawn="1"/>
        </p:nvSpPr>
        <p:spPr bwMode="auto">
          <a:xfrm>
            <a:off x="4751363" y="1186357"/>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5" y="1186357"/>
            <a:ext cx="7171398" cy="4484025"/>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71974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209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02350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94634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7496103"/>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056219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87942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831182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7535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180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3622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02486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91780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694546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58929384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21353017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058665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8221356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254120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903688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8"/>
            <a:ext cx="11494682"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3"/>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348428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31829606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5489575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78515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915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082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173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720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eal Section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Section Title</a:t>
            </a:r>
          </a:p>
        </p:txBody>
      </p:sp>
    </p:spTree>
    <p:extLst>
      <p:ext uri="{BB962C8B-B14F-4D97-AF65-F5344CB8AC3E}">
        <p14:creationId xmlns:p14="http://schemas.microsoft.com/office/powerpoint/2010/main" val="88665556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9144"/>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dirty="0"/>
              <a:t>Sub-header (change to primary color)</a:t>
            </a:r>
          </a:p>
        </p:txBody>
      </p:sp>
    </p:spTree>
    <p:extLst>
      <p:ext uri="{BB962C8B-B14F-4D97-AF65-F5344CB8AC3E}">
        <p14:creationId xmlns:p14="http://schemas.microsoft.com/office/powerpoint/2010/main" val="3440626890"/>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914360"/>
          </a:xfrm>
        </p:spPr>
        <p:txBody>
          <a:bodyPr/>
          <a:lstStyle>
            <a:lvl1pPr>
              <a:defRPr>
                <a:solidFill>
                  <a:schemeClr val="accent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66941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Rectangle 2"/>
          <p:cNvSpPr/>
          <p:nvPr userDrawn="1"/>
        </p:nvSpPr>
        <p:spPr bwMode="auto">
          <a:xfrm>
            <a:off x="1" y="0"/>
            <a:ext cx="12192000" cy="609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20822" y="106857"/>
            <a:ext cx="6299200" cy="568898"/>
          </a:xfrm>
          <a:noFill/>
          <a:ln>
            <a:noFill/>
          </a:ln>
        </p:spPr>
        <p:txBody>
          <a:bodyPr wrap="square" rtlCol="0">
            <a:spAutoFit/>
          </a:bodyPr>
          <a:lstStyle>
            <a:lvl1pPr marL="0" algn="l" defTabSz="914225" rtl="0" eaLnBrk="1" latinLnBrk="0" hangingPunct="1">
              <a:defRPr lang="en-US" sz="2800" b="0" kern="1200" cap="none" baseline="0" dirty="0">
                <a:solidFill>
                  <a:schemeClr val="tx2"/>
                </a:solidFill>
                <a:latin typeface="+mj-lt"/>
                <a:ea typeface="Segoe UI" pitchFamily="34" charset="0"/>
                <a:cs typeface="Segoe UI" pitchFamily="34" charset="0"/>
              </a:defRPr>
            </a:lvl1pPr>
          </a:lstStyle>
          <a:p>
            <a:r>
              <a:rPr lang="en-US" dirty="0"/>
              <a:t>Click to edit Master title style</a:t>
            </a:r>
          </a:p>
        </p:txBody>
      </p:sp>
      <p:sp>
        <p:nvSpPr>
          <p:cNvPr id="4" name="Rectangle 3"/>
          <p:cNvSpPr/>
          <p:nvPr userDrawn="1"/>
        </p:nvSpPr>
        <p:spPr bwMode="auto">
          <a:xfrm>
            <a:off x="1" y="494656"/>
            <a:ext cx="2032000" cy="63633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15034126"/>
      </p:ext>
    </p:extLst>
  </p:cSld>
  <p:clrMapOvr>
    <a:masterClrMapping/>
  </p:clrMapOvr>
  <p:hf hdr="0" ftr="0" dt="0"/>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amp; 2-Content w/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D2D2D2"/>
                    </a:gs>
                    <a:gs pos="0">
                      <a:srgbClr val="D2D2D2"/>
                    </a:gs>
                  </a:gsLst>
                  <a:lin ang="5400000" scaled="0"/>
                </a:gra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gradFill>
                <a:gsLst>
                  <a:gs pos="100000">
                    <a:srgbClr val="D2D2D2"/>
                  </a:gs>
                  <a:gs pos="0">
                    <a:srgbClr val="D2D2D2"/>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499634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12192000" cy="685800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sp>
        <p:nvSpPr>
          <p:cNvPr id="5" name="Rectangle 4"/>
          <p:cNvSpPr/>
          <p:nvPr userDrawn="1"/>
        </p:nvSpPr>
        <p:spPr bwMode="auto">
          <a:xfrm>
            <a:off x="272353" y="291068"/>
            <a:ext cx="6271861" cy="6275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63777"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2" y="1428402"/>
            <a:ext cx="5378548" cy="879910"/>
          </a:xfrm>
        </p:spPr>
        <p:txBody>
          <a:bodyPr/>
          <a:lstStyle>
            <a:lvl1pPr>
              <a:defRPr sz="5097">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69302" y="4353454"/>
            <a:ext cx="5378486" cy="518091"/>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694664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rPr>
              <a:t>Microsoft Confidential</a:t>
            </a:r>
          </a:p>
        </p:txBody>
      </p:sp>
      <p:sp>
        <p:nvSpPr>
          <p:cNvPr id="3" name="Slide Number Placeholder 2"/>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375246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011451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rPr>
              <a:t>Microsoft Confidential</a:t>
            </a:r>
          </a:p>
        </p:txBody>
      </p:sp>
      <p:sp>
        <p:nvSpPr>
          <p:cNvPr id="3" name="Slide Number Placeholder 2"/>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77309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53093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984891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88697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70878358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61987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1" y="1663916"/>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009021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0202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50394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99347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1005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536412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58654438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7617628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83091571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9652118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8185646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346632"/>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15588182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2062201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276615495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10876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63894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86919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35762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a:t>Thank you</a:t>
            </a:r>
          </a:p>
        </p:txBody>
      </p:sp>
    </p:spTree>
    <p:extLst>
      <p:ext uri="{BB962C8B-B14F-4D97-AF65-F5344CB8AC3E}">
        <p14:creationId xmlns:p14="http://schemas.microsoft.com/office/powerpoint/2010/main" val="342638484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11841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3875182"/>
      </p:ext>
    </p:extLst>
  </p:cSld>
  <p:clrMapOvr>
    <a:masterClrMapping/>
  </p:clrMapOvr>
  <p:transition>
    <p:fade/>
  </p:transition>
  <p:hf sldNum="0" hdr="0" dt="0"/>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1879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20143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248578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743812"/>
      </p:ext>
    </p:extLst>
  </p:cSld>
  <p:clrMapOvr>
    <a:masterClrMapping/>
  </p:clrMapOvr>
  <p:transition spd="med">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49" y="-312"/>
            <a:ext cx="8336751"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gray">
          <a:xfrm>
            <a:off x="0" y="0"/>
            <a:ext cx="3854938"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userDrawn="1"/>
        </p:nvSpPr>
        <p:spPr bwMode="white">
          <a:xfrm>
            <a:off x="469900" y="4804463"/>
            <a:ext cx="3205779" cy="724246"/>
          </a:xfrm>
          <a:prstGeom prst="rect">
            <a:avLst/>
          </a:prstGeom>
          <a:noFill/>
        </p:spPr>
        <p:txBody>
          <a:bodyPr wrap="square" lIns="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mn-cs"/>
              </a:rPr>
              <a:t>1–4 February 2016</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9900" y="482064"/>
            <a:ext cx="2749042" cy="404644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Tree>
    <p:extLst>
      <p:ext uri="{BB962C8B-B14F-4D97-AF65-F5344CB8AC3E}">
        <p14:creationId xmlns:p14="http://schemas.microsoft.com/office/powerpoint/2010/main" val="247118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userDrawn="1"/>
        </p:nvSpPr>
        <p:spPr bwMode="gray">
          <a:xfrm>
            <a:off x="4750851" y="2084186"/>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gray">
          <a:xfrm>
            <a:off x="4750851" y="2084173"/>
            <a:ext cx="7171399" cy="2683311"/>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4749232" y="4773842"/>
            <a:ext cx="7173018"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95196" y="470067"/>
            <a:ext cx="1248592" cy="268966"/>
          </a:xfrm>
          <a:prstGeom prst="rect">
            <a:avLst/>
          </a:prstGeom>
        </p:spPr>
      </p:pic>
    </p:spTree>
    <p:extLst>
      <p:ext uri="{BB962C8B-B14F-4D97-AF65-F5344CB8AC3E}">
        <p14:creationId xmlns:p14="http://schemas.microsoft.com/office/powerpoint/2010/main" val="311270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052317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69302" y="2084187"/>
            <a:ext cx="8964185" cy="1793090"/>
          </a:xfrm>
          <a:noFill/>
        </p:spPr>
        <p:txBody>
          <a:bodyPr lIns="146304" tIns="91440" rIns="146304" bIns="91440" anchor="t" anchorCtr="0"/>
          <a:lstStyle>
            <a:lvl1pPr>
              <a:defRPr sz="5294" spc="-98"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8"/>
            <a:ext cx="3587256" cy="615609"/>
          </a:xfrm>
        </p:spPr>
        <p:txBody>
          <a:bodyPr lIns="182880" tIns="146304" rIns="182880" bIns="146304"/>
          <a:lstStyle>
            <a:lvl1pPr marL="0" indent="0">
              <a:buNone/>
              <a:defRPr sz="2353">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92561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2343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9970065"/>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7339604"/>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17493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041030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341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2"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2" y="0"/>
            <a:ext cx="12207564" cy="687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44823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92719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005692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045931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4719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632610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79441240"/>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89929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56769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48994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0472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2"/>
            <a:ext cx="3859607" cy="133860"/>
          </a:xfrm>
          <a:prstGeom prst="rect">
            <a:avLst/>
          </a:prstGeom>
        </p:spPr>
        <p:txBody>
          <a:bodyPr/>
          <a:lstStyle>
            <a:lvl1pPr fontAlgn="base">
              <a:spcBef>
                <a:spcPct val="0"/>
              </a:spcBef>
              <a:spcAft>
                <a:spcPct val="0"/>
              </a:spcAft>
              <a:defRPr>
                <a:solidFill>
                  <a:srgbClr val="50505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3"/>
          <p:cNvSpPr>
            <a:spLocks noGrp="1"/>
          </p:cNvSpPr>
          <p:nvPr>
            <p:ph type="sldNum" sz="quarter" idx="15"/>
          </p:nvPr>
        </p:nvSpPr>
        <p:spPr>
          <a:xfrm>
            <a:off x="11367165" y="6437742"/>
            <a:ext cx="555597" cy="133860"/>
          </a:xfrm>
          <a:prstGeom prst="rect">
            <a:avLst/>
          </a:prstGeom>
        </p:spPr>
        <p:txBody>
          <a:bodyPr/>
          <a:lstStyle>
            <a:lvl1pPr defTabSz="913505" eaLnBrk="0" hangingPunct="0">
              <a:defRPr>
                <a:latin typeface="Segoe UI" panose="020B0502040204020203" pitchFamily="34" charset="0"/>
                <a:ea typeface="MS PGothic" panose="020B0600070205080204" pitchFamily="34" charset="-128"/>
              </a:defRPr>
            </a:lvl1pPr>
          </a:lstStyle>
          <a:p>
            <a:pPr marL="0" marR="0" lvl="0" indent="0" algn="r" defTabSz="913505" rtl="0" eaLnBrk="0" fontAlgn="base" latinLnBrk="0" hangingPunct="0">
              <a:lnSpc>
                <a:spcPct val="100000"/>
              </a:lnSpc>
              <a:spcBef>
                <a:spcPct val="0"/>
              </a:spcBef>
              <a:spcAft>
                <a:spcPct val="0"/>
              </a:spcAft>
              <a:buClrTx/>
              <a:buSzTx/>
              <a:buFontTx/>
              <a:buNone/>
              <a:tabLst/>
              <a:defRPr/>
            </a:pPr>
            <a:fld id="{ACBE6288-9489-4B9A-BE7E-A256D7B965AA}" type="slidenum">
              <a:rPr kumimoji="0" lang="en-US" sz="882" b="0" i="0" u="none" strike="noStrike" kern="1200" cap="none" spc="0" normalizeH="0" baseline="0" noProof="0" smtClean="0">
                <a:ln>
                  <a:noFill/>
                </a:ln>
                <a:solidFill>
                  <a:srgbClr val="505050"/>
                </a:solidFill>
                <a:effectLst/>
                <a:uLnTx/>
                <a:uFillTx/>
                <a:latin typeface="Segoe UI" panose="020B0502040204020203" pitchFamily="34" charset="0"/>
                <a:ea typeface="MS PGothic" panose="020B0600070205080204" pitchFamily="34" charset="-128"/>
                <a:cs typeface="+mn-cs"/>
              </a:rPr>
              <a:pPr marL="0" marR="0" lvl="0" indent="0" algn="r" defTabSz="913505" rtl="0" eaLnBrk="0" fontAlgn="base" latinLnBrk="0" hangingPunct="0">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351275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0622"/>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24691455"/>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5191"/>
            <a:ext cx="3227129" cy="688979"/>
          </a:xfrm>
          <a:prstGeom prst="rect">
            <a:avLst/>
          </a:prstGeom>
        </p:spPr>
      </p:pic>
    </p:spTree>
    <p:extLst>
      <p:ext uri="{BB962C8B-B14F-4D97-AF65-F5344CB8AC3E}">
        <p14:creationId xmlns:p14="http://schemas.microsoft.com/office/powerpoint/2010/main" val="349260376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7742966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520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8"/>
            <a:ext cx="11494682"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3"/>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9825991"/>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Rectangle 2"/>
          <p:cNvSpPr/>
          <p:nvPr userDrawn="1"/>
        </p:nvSpPr>
        <p:spPr bwMode="auto">
          <a:xfrm>
            <a:off x="1" y="0"/>
            <a:ext cx="12192000" cy="609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20822" y="106857"/>
            <a:ext cx="6299200" cy="568898"/>
          </a:xfrm>
          <a:noFill/>
          <a:ln>
            <a:noFill/>
          </a:ln>
        </p:spPr>
        <p:txBody>
          <a:bodyPr wrap="square" rtlCol="0">
            <a:spAutoFit/>
          </a:bodyPr>
          <a:lstStyle>
            <a:lvl1pPr marL="0" algn="l" defTabSz="914225" rtl="0" eaLnBrk="1" latinLnBrk="0" hangingPunct="1">
              <a:defRPr lang="en-US" sz="2800" b="0" kern="1200" cap="none" baseline="0" dirty="0">
                <a:solidFill>
                  <a:schemeClr val="tx2"/>
                </a:solidFill>
                <a:latin typeface="+mj-lt"/>
                <a:ea typeface="Segoe UI" pitchFamily="34" charset="0"/>
                <a:cs typeface="Segoe UI" pitchFamily="34" charset="0"/>
              </a:defRPr>
            </a:lvl1pPr>
          </a:lstStyle>
          <a:p>
            <a:r>
              <a:rPr lang="en-US" dirty="0"/>
              <a:t>Click to edit Master title style</a:t>
            </a:r>
          </a:p>
        </p:txBody>
      </p:sp>
      <p:sp>
        <p:nvSpPr>
          <p:cNvPr id="4" name="Rectangle 3"/>
          <p:cNvSpPr/>
          <p:nvPr userDrawn="1"/>
        </p:nvSpPr>
        <p:spPr bwMode="auto">
          <a:xfrm>
            <a:off x="1" y="494656"/>
            <a:ext cx="2032000" cy="63633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25963476"/>
      </p:ext>
    </p:extLst>
  </p:cSld>
  <p:clrMapOvr>
    <a:masterClrMapping/>
  </p:clrMapOvr>
  <p:hf hdr="0" ftr="0" dt="0"/>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1" y="1663916"/>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72013131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12724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634027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a:solidFill>
                  <a:srgbClr val="00000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a:xfrm>
            <a:off x="11367165" y="6437742"/>
            <a:ext cx="555597" cy="133860"/>
          </a:xfrm>
          <a:prstGeom prst="rect">
            <a:avLst/>
          </a:prstGeom>
        </p:spPr>
        <p:txBody>
          <a:bodyPr/>
          <a:lstStyle>
            <a:lvl1pPr defTabSz="913505" eaLnBrk="0" hangingPunct="0">
              <a:defRPr>
                <a:solidFill>
                  <a:srgbClr val="000000"/>
                </a:solidFill>
                <a:latin typeface="Segoe UI" panose="020B0502040204020203" pitchFamily="34" charset="0"/>
                <a:ea typeface="MS PGothic" panose="020B0600070205080204" pitchFamily="34" charset="-128"/>
              </a:defRPr>
            </a:lvl1pPr>
          </a:lstStyle>
          <a:p>
            <a:pPr marL="0" marR="0" lvl="0" indent="0" algn="r" defTabSz="913505" rtl="0" eaLnBrk="0" fontAlgn="base" latinLnBrk="0" hangingPunct="0">
              <a:lnSpc>
                <a:spcPct val="100000"/>
              </a:lnSpc>
              <a:spcBef>
                <a:spcPct val="0"/>
              </a:spcBef>
              <a:spcAft>
                <a:spcPct val="0"/>
              </a:spcAft>
              <a:buClrTx/>
              <a:buSzTx/>
              <a:buFontTx/>
              <a:buNone/>
              <a:tabLst/>
              <a:defRPr/>
            </a:pPr>
            <a:fld id="{FBE30ACB-7A91-4465-8C04-95AA20F1BB20}" type="slidenum">
              <a:rPr kumimoji="0" lang="en-US" sz="882" b="0" i="0" u="none" strike="noStrike" kern="120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cs typeface="+mn-cs"/>
              </a:rPr>
              <a:pPr marL="0" marR="0" lvl="0" indent="0" algn="r" defTabSz="913505" rtl="0" eaLnBrk="0" fontAlgn="base" latinLnBrk="0" hangingPunct="0">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803438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609556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296857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0850179"/>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295876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588617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2213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606510"/>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6988882"/>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247656809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9826426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16562645"/>
      </p:ext>
    </p:extLst>
  </p:cSld>
  <p:clrMapOvr>
    <a:masterClrMapping/>
  </p:clrMapOvr>
  <p:transition spd="med">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85215996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Footer Placeholder 4"/>
          <p:cNvSpPr txBox="1">
            <a:spLocks/>
          </p:cNvSpPr>
          <p:nvPr userDrawn="1"/>
        </p:nvSpPr>
        <p:spPr>
          <a:xfrm>
            <a:off x="4038600" y="6356351"/>
            <a:ext cx="4114800" cy="36512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NDA</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2844036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3918750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Footer Placeholder 4"/>
          <p:cNvSpPr txBox="1">
            <a:spLocks/>
          </p:cNvSpPr>
          <p:nvPr userDrawn="1"/>
        </p:nvSpPr>
        <p:spPr>
          <a:xfrm>
            <a:off x="4038600" y="6356351"/>
            <a:ext cx="4114800" cy="36512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NDA</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45382666"/>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464385"/>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0571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49177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42364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976869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98223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3" name="think-cell Slide" r:id="rId4" imgW="360" imgH="360" progId="TCLayout.ActiveDocument.1">
                  <p:embed/>
                </p:oleObj>
              </mc:Choice>
              <mc:Fallback>
                <p:oleObj name="think-cell Slide" r:id="rId4" imgW="360" imgH="360" progId="TCLayout.ActiveDocument.1">
                  <p:embed/>
                  <p:pic>
                    <p:nvPicPr>
                      <p:cNvPr id="3"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a:spLocks noGrp="1"/>
          </p:cNvSpPr>
          <p:nvPr>
            <p:ph type="title"/>
          </p:nvPr>
        </p:nvSpPr>
        <p:spPr>
          <a:xfrm>
            <a:off x="573712" y="259792"/>
            <a:ext cx="11005512" cy="1075884"/>
          </a:xfrm>
        </p:spPr>
        <p:txBody>
          <a:bodyPr lIns="0"/>
          <a:lstStyle>
            <a:lvl1pPr>
              <a:lnSpc>
                <a:spcPts val="4803"/>
              </a:lnSpc>
              <a:defRPr sz="4313" baseline="0">
                <a:solidFill>
                  <a:schemeClr val="accent1"/>
                </a:solidFill>
              </a:defRPr>
            </a:lvl1pPr>
          </a:lstStyle>
          <a:p>
            <a:r>
              <a:rPr lang="en-US"/>
              <a:t>Click to edit Master title style</a:t>
            </a:r>
            <a:endParaRPr lang="en-US" dirty="0"/>
          </a:p>
        </p:txBody>
      </p:sp>
      <p:sp>
        <p:nvSpPr>
          <p:cNvPr id="4" name="Footer Placeholder 2"/>
          <p:cNvSpPr>
            <a:spLocks noGrp="1"/>
          </p:cNvSpPr>
          <p:nvPr>
            <p:ph type="ftr" sz="quarter" idx="10"/>
          </p:nvPr>
        </p:nvSpPr>
        <p:spPr>
          <a:xfrm>
            <a:off x="448212" y="6437742"/>
            <a:ext cx="3859607" cy="133860"/>
          </a:xfrm>
          <a:prstGeom prst="rect">
            <a:avLst/>
          </a:prstGeom>
        </p:spPr>
        <p:txBody>
          <a:bodyPr/>
          <a:lstStyle>
            <a:lvl1pPr>
              <a:defRPr/>
            </a:lvl1p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3"/>
          <p:cNvSpPr>
            <a:spLocks noGrp="1"/>
          </p:cNvSpPr>
          <p:nvPr>
            <p:ph type="sldNum" sz="quarter" idx="11"/>
          </p:nvPr>
        </p:nvSpPr>
        <p:spPr>
          <a:xfrm>
            <a:off x="11367165" y="6437742"/>
            <a:ext cx="555597" cy="133860"/>
          </a:xfrm>
          <a:prstGeom prst="rect">
            <a:avLst/>
          </a:prstGeom>
        </p:spPr>
        <p:txBody>
          <a:bodyPr/>
          <a:lstStyle>
            <a:lvl1pPr defTabSz="913505" eaLnBrk="0" hangingPunct="0">
              <a:defRPr>
                <a:latin typeface="Segoe UI" panose="020B0502040204020203" pitchFamily="34" charset="0"/>
                <a:ea typeface="MS PGothic" panose="020B0600070205080204" pitchFamily="34" charset="-128"/>
              </a:defRPr>
            </a:lvl1pPr>
          </a:lstStyle>
          <a:p>
            <a:pPr marL="0" marR="0" lvl="0" indent="0" algn="r" defTabSz="913505" rtl="0" eaLnBrk="0" fontAlgn="base" latinLnBrk="0" hangingPunct="0">
              <a:lnSpc>
                <a:spcPct val="100000"/>
              </a:lnSpc>
              <a:spcBef>
                <a:spcPct val="0"/>
              </a:spcBef>
              <a:spcAft>
                <a:spcPct val="0"/>
              </a:spcAft>
              <a:buClrTx/>
              <a:buSzTx/>
              <a:buFontTx/>
              <a:buNone/>
              <a:tabLst/>
              <a:defRPr/>
            </a:pPr>
            <a:fld id="{6B5DEC78-5896-40D9-8669-2E8F57794F51}" type="slidenum">
              <a:rPr kumimoji="0" lang="en-US" sz="882" b="0" i="0" u="none" strike="noStrike" kern="1200" cap="none" spc="0" normalizeH="0" baseline="0" noProof="0" smtClean="0">
                <a:ln>
                  <a:noFill/>
                </a:ln>
                <a:solidFill>
                  <a:srgbClr val="505050"/>
                </a:solidFill>
                <a:effectLst/>
                <a:uLnTx/>
                <a:uFillTx/>
                <a:latin typeface="Segoe UI" panose="020B0502040204020203" pitchFamily="34" charset="0"/>
                <a:ea typeface="MS PGothic" panose="020B0600070205080204" pitchFamily="34" charset="-128"/>
                <a:cs typeface="+mn-cs"/>
              </a:rPr>
              <a:pPr marL="0" marR="0" lvl="0" indent="0" algn="r" defTabSz="913505" rtl="0" eaLnBrk="0" fontAlgn="base" latinLnBrk="0" hangingPunct="0">
                <a:lnSpc>
                  <a:spcPct val="100000"/>
                </a:lnSpc>
                <a:spcBef>
                  <a:spcPct val="0"/>
                </a:spcBef>
                <a:spcAft>
                  <a:spcPct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50246633"/>
      </p:ext>
    </p:extLst>
  </p:cSld>
  <p:clrMapOvr>
    <a:masterClrMapping/>
  </p:clrMapOvr>
  <p:transition spd="slow">
    <p:wip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6862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9D5DD2F0-4B2F-48F1-A81A-07B79D1FA267}" type="datetimeFigureOut">
              <a:rPr lang="en-US" sz="1765" smtClean="0">
                <a:solidFill>
                  <a:srgbClr val="FFFFFF"/>
                </a:solidFill>
              </a:rPr>
              <a:pPr defTabSz="914225"/>
              <a:t>4/7/2016</a:t>
            </a:fld>
            <a:endParaRPr lang="en-US" sz="1765">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lgn="ctr">
              <a:defRPr/>
            </a:lvl1pPr>
          </a:lstStyle>
          <a:p>
            <a:pPr defTabSz="914225"/>
            <a:r>
              <a:rPr lang="en-US" sz="1765">
                <a:solidFill>
                  <a:srgbClr val="FFFFFF"/>
                </a:solidFill>
              </a:rPr>
              <a:t>Microsoft NDA</a:t>
            </a:r>
            <a:endParaRPr lang="en-US" sz="1765" dirty="0">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E195DC1-E1A7-49D6-A7D2-8A8305E9C602}" type="slidenum">
              <a:rPr lang="en-US" sz="1765" smtClean="0">
                <a:solidFill>
                  <a:srgbClr val="FFFFFF"/>
                </a:solidFill>
              </a:rPr>
              <a:pPr defTabSz="914225"/>
              <a:t>‹#›</a:t>
            </a:fld>
            <a:endParaRPr lang="en-US" sz="1765">
              <a:solidFill>
                <a:srgbClr val="FFFFFF"/>
              </a:solidFill>
            </a:endParaRPr>
          </a:p>
        </p:txBody>
      </p:sp>
    </p:spTree>
    <p:extLst>
      <p:ext uri="{BB962C8B-B14F-4D97-AF65-F5344CB8AC3E}">
        <p14:creationId xmlns:p14="http://schemas.microsoft.com/office/powerpoint/2010/main" val="198820136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
        <p:nvSpPr>
          <p:cNvPr id="2" name="Footer Placeholder 4"/>
          <p:cNvSpPr>
            <a:spLocks noGrp="1"/>
          </p:cNvSpPr>
          <p:nvPr>
            <p:ph type="ftr" sz="quarter" idx="11"/>
          </p:nvPr>
        </p:nvSpPr>
        <p:spPr>
          <a:xfrm>
            <a:off x="4038600" y="6356351"/>
            <a:ext cx="4114800" cy="365125"/>
          </a:xfrm>
          <a:prstGeom prst="rect">
            <a:avLst/>
          </a:prstGeom>
        </p:spPr>
        <p:txBody>
          <a:bodyPr/>
          <a:lstStyle>
            <a:lvl1pPr algn="ctr">
              <a:defRPr/>
            </a:lvl1pPr>
          </a:lstStyle>
          <a:p>
            <a:pPr defTabSz="914225"/>
            <a:r>
              <a:rPr lang="en-US" sz="1765">
                <a:solidFill>
                  <a:srgbClr val="FFFFFF"/>
                </a:solidFill>
              </a:rPr>
              <a:t>Microsoft NDA</a:t>
            </a:r>
            <a:endParaRPr lang="en-US" sz="1765" dirty="0">
              <a:solidFill>
                <a:srgbClr val="FFFFFF"/>
              </a:solidFill>
            </a:endParaRPr>
          </a:p>
        </p:txBody>
      </p:sp>
    </p:spTree>
    <p:extLst>
      <p:ext uri="{BB962C8B-B14F-4D97-AF65-F5344CB8AC3E}">
        <p14:creationId xmlns:p14="http://schemas.microsoft.com/office/powerpoint/2010/main" val="1364940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Footer Placeholder 4"/>
          <p:cNvSpPr>
            <a:spLocks noGrp="1"/>
          </p:cNvSpPr>
          <p:nvPr>
            <p:ph type="ftr" sz="quarter" idx="11"/>
          </p:nvPr>
        </p:nvSpPr>
        <p:spPr>
          <a:xfrm>
            <a:off x="4038600" y="6356351"/>
            <a:ext cx="4114800" cy="365125"/>
          </a:xfrm>
          <a:prstGeom prst="rect">
            <a:avLst/>
          </a:prstGeom>
        </p:spPr>
        <p:txBody>
          <a:bodyPr/>
          <a:lstStyle>
            <a:lvl1pPr algn="ctr">
              <a:defRPr/>
            </a:lvl1pPr>
          </a:lstStyle>
          <a:p>
            <a:pPr defTabSz="914225"/>
            <a:r>
              <a:rPr lang="en-US" sz="1765">
                <a:solidFill>
                  <a:srgbClr val="FFFFFF"/>
                </a:solidFill>
              </a:rPr>
              <a:t>Microsoft NDA</a:t>
            </a:r>
            <a:endParaRPr lang="en-US" sz="1765" dirty="0">
              <a:solidFill>
                <a:srgbClr val="FFFFFF"/>
              </a:solidFill>
            </a:endParaRPr>
          </a:p>
        </p:txBody>
      </p:sp>
    </p:spTree>
    <p:extLst>
      <p:ext uri="{BB962C8B-B14F-4D97-AF65-F5344CB8AC3E}">
        <p14:creationId xmlns:p14="http://schemas.microsoft.com/office/powerpoint/2010/main" val="15365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108807475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422118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7401225"/>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221547"/>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51207"/>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7757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0"/>
          </p:nvPr>
        </p:nvSpPr>
        <p:spPr>
          <a:xfrm>
            <a:off x="1218578" y="6587167"/>
            <a:ext cx="9754845" cy="219469"/>
          </a:xfrm>
          <a:prstGeom prst="rect">
            <a:avLst/>
          </a:prstGeom>
        </p:spPr>
        <p:txBody>
          <a:bodyPr/>
          <a:lstStyle>
            <a:lvl1pPr defTabSz="1091054">
              <a:defRPr sz="2160">
                <a:solidFill>
                  <a:srgbClr val="282828"/>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282828"/>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282828"/>
              </a:solidFill>
              <a:effectLst/>
              <a:uLnTx/>
              <a:uFillTx/>
              <a:latin typeface="Segoe UI"/>
              <a:ea typeface="+mn-ea"/>
              <a:cs typeface="+mn-cs"/>
            </a:endParaRPr>
          </a:p>
        </p:txBody>
      </p:sp>
      <p:sp>
        <p:nvSpPr>
          <p:cNvPr id="5" name="Slide Number Placeholder 3"/>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282828"/>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7644B1E7-D624-4402-BF8C-E520D2B01DD5}" type="slidenum">
              <a:rPr kumimoji="0" lang="en-US" sz="2160" b="0" i="0" u="none" strike="noStrike" kern="1200" cap="none" spc="0" normalizeH="0" baseline="0" noProof="0" smtClean="0">
                <a:ln>
                  <a:noFill/>
                </a:ln>
                <a:solidFill>
                  <a:srgbClr val="282828"/>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282828"/>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905121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830277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8564112"/>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5825273"/>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6633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121860870"/>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97174828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2287556253"/>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Footer Placeholder 4"/>
          <p:cNvSpPr txBox="1">
            <a:spLocks/>
          </p:cNvSpPr>
          <p:nvPr userDrawn="1"/>
        </p:nvSpPr>
        <p:spPr>
          <a:xfrm>
            <a:off x="4038600" y="6356351"/>
            <a:ext cx="4114800" cy="36512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NDA</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9963012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90828242"/>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Footer Placeholder 4"/>
          <p:cNvSpPr txBox="1">
            <a:spLocks/>
          </p:cNvSpPr>
          <p:nvPr userDrawn="1"/>
        </p:nvSpPr>
        <p:spPr>
          <a:xfrm>
            <a:off x="4038600" y="6356351"/>
            <a:ext cx="4114800" cy="36512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NDA</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987430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311401"/>
            <a:ext cx="11494230" cy="1524000"/>
          </a:xfrm>
        </p:spPr>
        <p:txBody>
          <a:bodyPr anchor="b"/>
          <a:lstStyle>
            <a:lvl1pPr>
              <a:lnSpc>
                <a:spcPct val="90000"/>
              </a:lnSpc>
              <a:defRPr sz="7198" cap="none" baseline="0">
                <a:solidFill>
                  <a:schemeClr val="bg1"/>
                </a:solidFill>
                <a:latin typeface="Segoe UI Light" pitchFamily="34" charset="0"/>
              </a:defRPr>
            </a:lvl1pPr>
          </a:lstStyle>
          <a:p>
            <a:r>
              <a:rPr lang="en-US"/>
              <a:t>Click to edit Master title style</a:t>
            </a:r>
            <a:endParaRPr lang="en-US" dirty="0"/>
          </a:p>
        </p:txBody>
      </p:sp>
      <p:sp>
        <p:nvSpPr>
          <p:cNvPr id="3" name="Footer Placeholder 3"/>
          <p:cNvSpPr>
            <a:spLocks noGrp="1"/>
          </p:cNvSpPr>
          <p:nvPr>
            <p:ph type="ftr" sz="quarter" idx="10"/>
          </p:nvPr>
        </p:nvSpPr>
        <p:spPr>
          <a:xfrm>
            <a:off x="448212" y="6437742"/>
            <a:ext cx="3859607" cy="133860"/>
          </a:xfrm>
          <a:prstGeom prst="rect">
            <a:avLst/>
          </a:prstGeom>
        </p:spPr>
        <p:txBody>
          <a:bodyPr/>
          <a:lstStyle>
            <a:lvl1pPr defTabSz="1091054">
              <a:defRPr sz="2160">
                <a:solidFill>
                  <a:srgbClr val="FFFFFF"/>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FFFFFF"/>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4"/>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FFFFFF"/>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FD5E29FC-F326-4FFE-94DE-563495CF35C7}" type="slidenum">
              <a:rPr kumimoji="0" lang="en-US" sz="2160" b="0" i="0" u="none" strike="noStrike" kern="1200" cap="none" spc="0" normalizeH="0" baseline="0" noProof="0" smtClean="0">
                <a:ln>
                  <a:noFill/>
                </a:ln>
                <a:solidFill>
                  <a:srgbClr val="FFFFFF"/>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852721283"/>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74622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569117"/>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750591"/>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57850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6806007"/>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674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2668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9D5DD2F0-4B2F-48F1-A81A-07B79D1FA267}" type="datetimeFigureOut">
              <a:rPr kumimoji="0" lang="en-US" sz="1765"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4/7/2016</a:t>
            </a:fld>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lgn="ctr">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NDA</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5E195DC1-E1A7-49D6-A7D2-8A8305E9C602}" type="slidenum">
              <a:rPr kumimoji="0" lang="en-US" sz="1765"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6485320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
        <p:nvSpPr>
          <p:cNvPr id="2" name="Footer Placeholder 4"/>
          <p:cNvSpPr>
            <a:spLocks noGrp="1"/>
          </p:cNvSpPr>
          <p:nvPr>
            <p:ph type="ftr" sz="quarter" idx="11"/>
          </p:nvPr>
        </p:nvSpPr>
        <p:spPr>
          <a:xfrm>
            <a:off x="4038600" y="6356351"/>
            <a:ext cx="4114800" cy="365125"/>
          </a:xfrm>
          <a:prstGeom prst="rect">
            <a:avLst/>
          </a:prstGeom>
        </p:spPr>
        <p:txBody>
          <a:bodyPr/>
          <a:lstStyle>
            <a:lvl1pPr algn="ctr">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NDA</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5977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Footer Placeholder 4"/>
          <p:cNvSpPr>
            <a:spLocks noGrp="1"/>
          </p:cNvSpPr>
          <p:nvPr>
            <p:ph type="ftr" sz="quarter" idx="11"/>
          </p:nvPr>
        </p:nvSpPr>
        <p:spPr>
          <a:xfrm>
            <a:off x="4038600" y="6356351"/>
            <a:ext cx="4114800" cy="365125"/>
          </a:xfrm>
          <a:prstGeom prst="rect">
            <a:avLst/>
          </a:prstGeom>
        </p:spPr>
        <p:txBody>
          <a:bodyPr/>
          <a:lstStyle>
            <a:lvl1pPr algn="ctr">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NDA</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304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311401"/>
            <a:ext cx="11494230" cy="1524000"/>
          </a:xfrm>
        </p:spPr>
        <p:txBody>
          <a:bodyPr anchor="b"/>
          <a:lstStyle>
            <a:lvl1pPr>
              <a:lnSpc>
                <a:spcPct val="90000"/>
              </a:lnSpc>
              <a:defRPr sz="7198" cap="none" baseline="0">
                <a:solidFill>
                  <a:schemeClr val="bg1"/>
                </a:solidFill>
                <a:latin typeface="Segoe UI Light" pitchFamily="34" charset="0"/>
              </a:defRPr>
            </a:lvl1pPr>
          </a:lstStyle>
          <a:p>
            <a:r>
              <a:rPr lang="en-US"/>
              <a:t>Click to edit Master title style</a:t>
            </a:r>
            <a:endParaRPr lang="en-US" dirty="0"/>
          </a:p>
        </p:txBody>
      </p:sp>
      <p:sp>
        <p:nvSpPr>
          <p:cNvPr id="3" name="Footer Placeholder 3"/>
          <p:cNvSpPr>
            <a:spLocks noGrp="1"/>
          </p:cNvSpPr>
          <p:nvPr>
            <p:ph type="ftr" sz="quarter" idx="10"/>
          </p:nvPr>
        </p:nvSpPr>
        <p:spPr>
          <a:xfrm>
            <a:off x="448212" y="6437742"/>
            <a:ext cx="3859607" cy="133860"/>
          </a:xfrm>
          <a:prstGeom prst="rect">
            <a:avLst/>
          </a:prstGeom>
        </p:spPr>
        <p:txBody>
          <a:bodyPr/>
          <a:lstStyle>
            <a:lvl1pPr defTabSz="1091054">
              <a:defRPr sz="2160">
                <a:solidFill>
                  <a:srgbClr val="FFFFFF"/>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FFFFFF"/>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4"/>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FFFFFF"/>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B1318F2B-6C24-463F-BF18-291432E99DC5}" type="slidenum">
              <a:rPr kumimoji="0" lang="en-US" sz="2160" b="0" i="0" u="none" strike="noStrike" kern="1200" cap="none" spc="0" normalizeH="0" baseline="0" noProof="0" smtClean="0">
                <a:ln>
                  <a:noFill/>
                </a:ln>
                <a:solidFill>
                  <a:srgbClr val="FFFFFF"/>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602166977"/>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271619394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4154162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88569747"/>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86541840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4343813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310208508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05250180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29455730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422569163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75126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311401"/>
            <a:ext cx="11582400" cy="1524000"/>
          </a:xfrm>
        </p:spPr>
        <p:txBody>
          <a:bodyPr anchor="b"/>
          <a:lstStyle>
            <a:lvl1pPr algn="l" defTabSz="1091054" rtl="0" eaLnBrk="1" latinLnBrk="0" hangingPunct="1">
              <a:lnSpc>
                <a:spcPct val="90000"/>
              </a:lnSpc>
              <a:spcBef>
                <a:spcPct val="0"/>
              </a:spcBef>
              <a:buNone/>
              <a:defRPr lang="en-US" sz="7198" kern="1200" cap="none" baseline="0" dirty="0">
                <a:solidFill>
                  <a:schemeClr val="bg1"/>
                </a:solidFill>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Footer Placeholder 3"/>
          <p:cNvSpPr>
            <a:spLocks noGrp="1"/>
          </p:cNvSpPr>
          <p:nvPr>
            <p:ph type="ftr" sz="quarter" idx="10"/>
          </p:nvPr>
        </p:nvSpPr>
        <p:spPr>
          <a:xfrm>
            <a:off x="448212" y="6437742"/>
            <a:ext cx="3859607" cy="133860"/>
          </a:xfrm>
          <a:prstGeom prst="rect">
            <a:avLst/>
          </a:prstGeom>
        </p:spPr>
        <p:txBody>
          <a:bodyPr/>
          <a:lstStyle>
            <a:lvl1pPr defTabSz="1091054">
              <a:defRPr sz="2160">
                <a:solidFill>
                  <a:srgbClr val="FFFFFF"/>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FFFFFF"/>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4"/>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FFFFFF"/>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AB997BBC-33DE-4ABD-95F0-D46F2340D69D}" type="slidenum">
              <a:rPr kumimoji="0" lang="en-US" sz="2160" b="0" i="0" u="none" strike="noStrike" kern="1200" cap="none" spc="0" normalizeH="0" baseline="0" noProof="0" smtClean="0">
                <a:ln>
                  <a:noFill/>
                </a:ln>
                <a:solidFill>
                  <a:srgbClr val="FFFFFF"/>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092010495"/>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1402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Dark">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69302" y="2084187"/>
            <a:ext cx="8964185" cy="1793090"/>
          </a:xfrm>
          <a:noFill/>
        </p:spPr>
        <p:txBody>
          <a:bodyPr lIns="146304" tIns="91440" rIns="146304" bIns="91440" anchor="t" anchorCtr="0"/>
          <a:lstStyle>
            <a:lvl1pPr>
              <a:defRPr sz="5294" spc="-98"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black">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8"/>
            <a:ext cx="3587256" cy="615609"/>
          </a:xfrm>
        </p:spPr>
        <p:txBody>
          <a:bodyPr lIns="182880" tIns="146304" rIns="182880" bIns="146304"/>
          <a:lstStyle>
            <a:lvl1pPr marL="0" indent="0">
              <a:buNone/>
              <a:defRPr sz="2353">
                <a:gradFill>
                  <a:gsLst>
                    <a:gs pos="6195">
                      <a:schemeClr val="tx1"/>
                    </a:gs>
                    <a:gs pos="28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510326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9696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311401"/>
            <a:ext cx="11582400" cy="1524000"/>
          </a:xfrm>
        </p:spPr>
        <p:txBody>
          <a:bodyPr anchor="b"/>
          <a:lstStyle>
            <a:lvl1pPr algn="l" defTabSz="1091054" rtl="0" eaLnBrk="1" latinLnBrk="0" hangingPunct="1">
              <a:lnSpc>
                <a:spcPct val="90000"/>
              </a:lnSpc>
              <a:spcBef>
                <a:spcPct val="0"/>
              </a:spcBef>
              <a:buNone/>
              <a:defRPr lang="en-US" sz="7198" kern="1200" cap="none" baseline="0" dirty="0">
                <a:solidFill>
                  <a:schemeClr val="bg1"/>
                </a:solidFill>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Footer Placeholder 3"/>
          <p:cNvSpPr>
            <a:spLocks noGrp="1"/>
          </p:cNvSpPr>
          <p:nvPr>
            <p:ph type="ftr" sz="quarter" idx="10"/>
          </p:nvPr>
        </p:nvSpPr>
        <p:spPr>
          <a:xfrm>
            <a:off x="448212" y="6437742"/>
            <a:ext cx="3859607" cy="133860"/>
          </a:xfrm>
          <a:prstGeom prst="rect">
            <a:avLst/>
          </a:prstGeom>
        </p:spPr>
        <p:txBody>
          <a:bodyPr/>
          <a:lstStyle>
            <a:lvl1pPr defTabSz="1091054">
              <a:defRPr sz="2160">
                <a:solidFill>
                  <a:srgbClr val="FFFFFF"/>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FFFFFF"/>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4"/>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FFFFFF"/>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49EED96D-F883-4176-A13B-2F32DFE52DF8}" type="slidenum">
              <a:rPr kumimoji="0" lang="en-US" sz="2160" b="0" i="0" u="none" strike="noStrike" kern="1200" cap="none" spc="0" normalizeH="0" baseline="0" noProof="0" smtClean="0">
                <a:ln>
                  <a:noFill/>
                </a:ln>
                <a:solidFill>
                  <a:srgbClr val="FFFFFF"/>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57646026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311401"/>
            <a:ext cx="11582400" cy="1524000"/>
          </a:xfrm>
        </p:spPr>
        <p:txBody>
          <a:bodyPr anchor="b"/>
          <a:lstStyle>
            <a:lvl1pPr algn="l" defTabSz="1091054" rtl="0" eaLnBrk="1" latinLnBrk="0" hangingPunct="1">
              <a:lnSpc>
                <a:spcPct val="90000"/>
              </a:lnSpc>
              <a:spcBef>
                <a:spcPct val="0"/>
              </a:spcBef>
              <a:buNone/>
              <a:defRPr lang="en-US" sz="7198" kern="1200" cap="none" baseline="0" dirty="0">
                <a:solidFill>
                  <a:schemeClr val="bg1"/>
                </a:solidFill>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Footer Placeholder 3"/>
          <p:cNvSpPr>
            <a:spLocks noGrp="1"/>
          </p:cNvSpPr>
          <p:nvPr>
            <p:ph type="ftr" sz="quarter" idx="10"/>
          </p:nvPr>
        </p:nvSpPr>
        <p:spPr>
          <a:xfrm>
            <a:off x="448212" y="6437742"/>
            <a:ext cx="3859607" cy="133860"/>
          </a:xfrm>
          <a:prstGeom prst="rect">
            <a:avLst/>
          </a:prstGeom>
        </p:spPr>
        <p:txBody>
          <a:bodyPr/>
          <a:lstStyle>
            <a:lvl1pPr defTabSz="1091054">
              <a:defRPr sz="2160">
                <a:solidFill>
                  <a:srgbClr val="FFFFFF"/>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FFFFFF"/>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4"/>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FFFFFF"/>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D20C3BC7-DF7A-4820-A1D3-22CBA329DB40}" type="slidenum">
              <a:rPr kumimoji="0" lang="en-US" sz="2160" b="0" i="0" u="none" strike="noStrike" kern="1200" cap="none" spc="0" normalizeH="0" baseline="0" noProof="0" smtClean="0">
                <a:ln>
                  <a:noFill/>
                </a:ln>
                <a:solidFill>
                  <a:srgbClr val="FFFFFF"/>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93850345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DC3C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311401"/>
            <a:ext cx="11582400" cy="1524000"/>
          </a:xfrm>
        </p:spPr>
        <p:txBody>
          <a:bodyPr anchor="b"/>
          <a:lstStyle>
            <a:lvl1pPr algn="l" defTabSz="1091054" rtl="0" eaLnBrk="1" latinLnBrk="0" hangingPunct="1">
              <a:lnSpc>
                <a:spcPct val="90000"/>
              </a:lnSpc>
              <a:spcBef>
                <a:spcPct val="0"/>
              </a:spcBef>
              <a:buNone/>
              <a:defRPr lang="en-US" sz="7198" kern="1200" cap="none" baseline="0" dirty="0">
                <a:solidFill>
                  <a:schemeClr val="bg1"/>
                </a:solidFill>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Footer Placeholder 3"/>
          <p:cNvSpPr>
            <a:spLocks noGrp="1"/>
          </p:cNvSpPr>
          <p:nvPr>
            <p:ph type="ftr" sz="quarter" idx="10"/>
          </p:nvPr>
        </p:nvSpPr>
        <p:spPr>
          <a:xfrm>
            <a:off x="448212" y="6437742"/>
            <a:ext cx="3859607" cy="133860"/>
          </a:xfrm>
          <a:prstGeom prst="rect">
            <a:avLst/>
          </a:prstGeom>
        </p:spPr>
        <p:txBody>
          <a:bodyPr/>
          <a:lstStyle>
            <a:lvl1pPr defTabSz="1091054">
              <a:defRPr sz="2160">
                <a:solidFill>
                  <a:srgbClr val="FFFFFF"/>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FFFFFF"/>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4"/>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FFFFFF"/>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C5E97FD8-89E7-4B9D-AA58-D0E4068937D5}" type="slidenum">
              <a:rPr kumimoji="0" lang="en-US" sz="2160" b="0" i="0" u="none" strike="noStrike" kern="1200" cap="none" spc="0" normalizeH="0" baseline="0" noProof="0" smtClean="0">
                <a:ln>
                  <a:noFill/>
                </a:ln>
                <a:solidFill>
                  <a:srgbClr val="FFFFFF"/>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0302020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311401"/>
            <a:ext cx="11582400" cy="1524000"/>
          </a:xfrm>
        </p:spPr>
        <p:txBody>
          <a:bodyPr anchor="b"/>
          <a:lstStyle>
            <a:lvl1pPr algn="l" defTabSz="1091054" rtl="0" eaLnBrk="1" latinLnBrk="0" hangingPunct="1">
              <a:lnSpc>
                <a:spcPct val="90000"/>
              </a:lnSpc>
              <a:spcBef>
                <a:spcPct val="0"/>
              </a:spcBef>
              <a:buNone/>
              <a:defRPr lang="en-US" sz="7198" kern="1200" cap="none" baseline="0" dirty="0">
                <a:solidFill>
                  <a:srgbClr val="282828"/>
                </a:solidFill>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Footer Placeholder 3"/>
          <p:cNvSpPr>
            <a:spLocks noGrp="1"/>
          </p:cNvSpPr>
          <p:nvPr>
            <p:ph type="ftr" sz="quarter" idx="10"/>
          </p:nvPr>
        </p:nvSpPr>
        <p:spPr>
          <a:xfrm>
            <a:off x="448212" y="6437742"/>
            <a:ext cx="3859607" cy="133860"/>
          </a:xfrm>
          <a:prstGeom prst="rect">
            <a:avLst/>
          </a:prstGeom>
        </p:spPr>
        <p:txBody>
          <a:bodyPr/>
          <a:lstStyle>
            <a:lvl1pPr defTabSz="1091054">
              <a:defRPr sz="2160">
                <a:solidFill>
                  <a:srgbClr val="282828"/>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282828"/>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282828"/>
              </a:solidFill>
              <a:effectLst/>
              <a:uLnTx/>
              <a:uFillTx/>
              <a:latin typeface="Segoe UI"/>
              <a:ea typeface="+mn-ea"/>
              <a:cs typeface="+mn-cs"/>
            </a:endParaRPr>
          </a:p>
        </p:txBody>
      </p:sp>
      <p:sp>
        <p:nvSpPr>
          <p:cNvPr id="4" name="Slide Number Placeholder 4"/>
          <p:cNvSpPr>
            <a:spLocks noGrp="1"/>
          </p:cNvSpPr>
          <p:nvPr>
            <p:ph type="sldNum" sz="quarter" idx="11"/>
          </p:nvPr>
        </p:nvSpPr>
        <p:spPr>
          <a:xfrm>
            <a:off x="11367165" y="6437742"/>
            <a:ext cx="555597" cy="133860"/>
          </a:xfrm>
          <a:prstGeom prst="rect">
            <a:avLst/>
          </a:prstGeom>
        </p:spPr>
        <p:txBody>
          <a:bodyPr/>
          <a:lstStyle>
            <a:lvl1pPr defTabSz="1091054" eaLnBrk="0" hangingPunct="0">
              <a:defRPr sz="2160">
                <a:solidFill>
                  <a:srgbClr val="282828"/>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93152891-1A15-41E5-BD47-32B85CAB46A5}" type="slidenum">
              <a:rPr kumimoji="0" lang="en-US" sz="2160" b="0" i="0" u="none" strike="noStrike" kern="1200" cap="none" spc="0" normalizeH="0" baseline="0" noProof="0" smtClean="0">
                <a:ln>
                  <a:noFill/>
                </a:ln>
                <a:solidFill>
                  <a:srgbClr val="282828"/>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282828"/>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9594696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rgbClr val="009E4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2311401"/>
            <a:ext cx="11582400" cy="1524000"/>
          </a:xfrm>
        </p:spPr>
        <p:txBody>
          <a:bodyPr anchor="b"/>
          <a:lstStyle>
            <a:lvl1pPr algn="l" defTabSz="1091054" rtl="0" eaLnBrk="1" latinLnBrk="0" hangingPunct="1">
              <a:lnSpc>
                <a:spcPct val="90000"/>
              </a:lnSpc>
              <a:spcBef>
                <a:spcPct val="0"/>
              </a:spcBef>
              <a:buNone/>
              <a:defRPr lang="en-US" sz="7198" kern="1200" cap="none" baseline="0" dirty="0">
                <a:solidFill>
                  <a:schemeClr val="bg1"/>
                </a:solidFill>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3" name="Footer Placeholder 3"/>
          <p:cNvSpPr>
            <a:spLocks noGrp="1"/>
          </p:cNvSpPr>
          <p:nvPr>
            <p:ph type="ftr" sz="quarter" idx="10"/>
          </p:nvPr>
        </p:nvSpPr>
        <p:spPr>
          <a:xfrm>
            <a:off x="448212" y="6437742"/>
            <a:ext cx="3859607" cy="133860"/>
          </a:xfrm>
          <a:prstGeom prst="rect">
            <a:avLst/>
          </a:prstGeom>
        </p:spPr>
        <p:txBody>
          <a:bodyPr/>
          <a:lstStyle>
            <a:lvl1pPr defTabSz="1091054">
              <a:defRPr sz="2160">
                <a:solidFill>
                  <a:srgbClr val="FFFFFF"/>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FFFFFF"/>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4"/>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FFFFFF"/>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FA1714FF-2753-48FD-BB83-E8C2713516BF}" type="slidenum">
              <a:rPr kumimoji="0" lang="en-US" sz="2160" b="0" i="0" u="none" strike="noStrike" kern="1200" cap="none" spc="0" normalizeH="0" baseline="0" noProof="0" smtClean="0">
                <a:ln>
                  <a:noFill/>
                </a:ln>
                <a:solidFill>
                  <a:srgbClr val="FFFFFF"/>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3830635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title / Title / Singl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93801"/>
            <a:ext cx="11582400" cy="5344161"/>
          </a:xfrm>
        </p:spPr>
        <p:txBody>
          <a:bodyPr>
            <a:normAutofit/>
          </a:bodyPr>
          <a:lstStyle>
            <a:lvl1pPr marL="0" indent="0">
              <a:spcBef>
                <a:spcPts val="1679"/>
              </a:spcBef>
              <a:spcAft>
                <a:spcPts val="960"/>
              </a:spcAft>
              <a:buClr>
                <a:schemeClr val="tx1">
                  <a:lumMod val="50000"/>
                  <a:lumOff val="50000"/>
                </a:schemeClr>
              </a:buClr>
              <a:buNone/>
              <a:defRPr lang="en-US" sz="3359" kern="1200" dirty="0" smtClean="0">
                <a:solidFill>
                  <a:srgbClr val="282828"/>
                </a:solidFill>
                <a:latin typeface="Segoe UI Light" pitchFamily="34" charset="0"/>
                <a:ea typeface="Segoe UI" pitchFamily="34" charset="0"/>
                <a:cs typeface="Segoe UI" pitchFamily="34" charset="0"/>
              </a:defRPr>
            </a:lvl1pPr>
            <a:lvl2pPr>
              <a:spcBef>
                <a:spcPts val="0"/>
              </a:spcBef>
              <a:spcAft>
                <a:spcPts val="600"/>
              </a:spcAft>
              <a:buClr>
                <a:schemeClr val="bg2">
                  <a:lumMod val="50000"/>
                </a:schemeClr>
              </a:buClr>
              <a:defRPr sz="2879">
                <a:solidFill>
                  <a:srgbClr val="282828"/>
                </a:solidFill>
                <a:latin typeface="Segoe UI Light" pitchFamily="34" charset="0"/>
              </a:defRPr>
            </a:lvl2pPr>
          </a:lstStyle>
          <a:p>
            <a:pPr lvl="0"/>
            <a:r>
              <a:rPr lang="en-US"/>
              <a:t>Click to edit Master text styles</a:t>
            </a:r>
          </a:p>
          <a:p>
            <a:pPr lvl="1"/>
            <a:r>
              <a:rPr lang="en-US"/>
              <a:t>Second level</a:t>
            </a:r>
          </a:p>
          <a:p>
            <a:pPr lvl="2"/>
            <a:r>
              <a:rPr lang="en-US"/>
              <a:t>Third level</a:t>
            </a:r>
          </a:p>
        </p:txBody>
      </p:sp>
      <p:sp>
        <p:nvSpPr>
          <p:cNvPr id="9" name="Text Placeholder 8"/>
          <p:cNvSpPr>
            <a:spLocks noGrp="1"/>
          </p:cNvSpPr>
          <p:nvPr>
            <p:ph type="body" sz="quarter" idx="13"/>
          </p:nvPr>
        </p:nvSpPr>
        <p:spPr>
          <a:xfrm>
            <a:off x="304800" y="279402"/>
            <a:ext cx="11582400" cy="771524"/>
          </a:xfrm>
        </p:spPr>
        <p:txBody>
          <a:bodyPr>
            <a:noAutofit/>
          </a:bodyPr>
          <a:lstStyle>
            <a:lvl1pPr marL="0" indent="0" algn="l" defTabSz="1091054" rtl="0" eaLnBrk="1" latinLnBrk="0" hangingPunct="1">
              <a:spcBef>
                <a:spcPct val="0"/>
              </a:spcBef>
              <a:buNone/>
              <a:defRPr lang="en-US" sz="4319" kern="1200" cap="none" baseline="0" dirty="0">
                <a:solidFill>
                  <a:srgbClr val="969696"/>
                </a:solidFill>
                <a:latin typeface="Segoe UI Light" pitchFamily="34" charset="0"/>
                <a:ea typeface="Segoe UI" pitchFamily="34" charset="0"/>
                <a:cs typeface="Segoe UI" pitchFamily="34" charset="0"/>
              </a:defRPr>
            </a:lvl1pPr>
          </a:lstStyle>
          <a:p>
            <a:pPr lvl="0"/>
            <a:r>
              <a:rPr lang="en-US"/>
              <a:t>Click to edit Master text styles</a:t>
            </a:r>
          </a:p>
        </p:txBody>
      </p:sp>
      <p:sp>
        <p:nvSpPr>
          <p:cNvPr id="4" name="Footer Placeholder 4"/>
          <p:cNvSpPr>
            <a:spLocks noGrp="1"/>
          </p:cNvSpPr>
          <p:nvPr>
            <p:ph type="ftr" sz="quarter" idx="14"/>
          </p:nvPr>
        </p:nvSpPr>
        <p:spPr>
          <a:xfrm>
            <a:off x="448212" y="6437742"/>
            <a:ext cx="3859607" cy="133860"/>
          </a:xfrm>
          <a:prstGeom prst="rect">
            <a:avLst/>
          </a:prstGeom>
        </p:spPr>
        <p:txBody>
          <a:bodyPr/>
          <a:lstStyle>
            <a:lvl1pPr defTabSz="1091054">
              <a:defRPr sz="2160">
                <a:solidFill>
                  <a:srgbClr val="000000"/>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000000"/>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Slide Number Placeholder 5"/>
          <p:cNvSpPr>
            <a:spLocks noGrp="1"/>
          </p:cNvSpPr>
          <p:nvPr>
            <p:ph type="sldNum" sz="quarter" idx="15"/>
          </p:nvPr>
        </p:nvSpPr>
        <p:spPr>
          <a:xfrm>
            <a:off x="11367165" y="6437742"/>
            <a:ext cx="555597" cy="133860"/>
          </a:xfrm>
          <a:prstGeom prst="rect">
            <a:avLst/>
          </a:prstGeom>
        </p:spPr>
        <p:txBody>
          <a:bodyPr/>
          <a:lstStyle>
            <a:lvl1pPr defTabSz="1091054" eaLnBrk="0" hangingPunct="0">
              <a:defRPr sz="2160">
                <a:solidFill>
                  <a:srgbClr val="282828"/>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B527D4A5-3F9A-4254-8D62-703EA05BA635}" type="slidenum">
              <a:rPr kumimoji="0" lang="en-US" sz="2160" b="0" i="0" u="none" strike="noStrike" kern="1200" cap="none" spc="0" normalizeH="0" baseline="0" noProof="0" smtClean="0">
                <a:ln>
                  <a:noFill/>
                </a:ln>
                <a:solidFill>
                  <a:srgbClr val="282828"/>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282828"/>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7133643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ubtitle / Title / 3 column">
    <p:spTree>
      <p:nvGrpSpPr>
        <p:cNvPr id="1" name=""/>
        <p:cNvGrpSpPr/>
        <p:nvPr/>
      </p:nvGrpSpPr>
      <p:grpSpPr>
        <a:xfrm>
          <a:off x="0" y="0"/>
          <a:ext cx="0" cy="0"/>
          <a:chOff x="0" y="0"/>
          <a:chExt cx="0" cy="0"/>
        </a:xfrm>
      </p:grpSpPr>
      <p:sp>
        <p:nvSpPr>
          <p:cNvPr id="4" name="Content Placeholder 2"/>
          <p:cNvSpPr txBox="1">
            <a:spLocks/>
          </p:cNvSpPr>
          <p:nvPr userDrawn="1"/>
        </p:nvSpPr>
        <p:spPr>
          <a:xfrm>
            <a:off x="304800" y="1844040"/>
            <a:ext cx="11582400" cy="4632960"/>
          </a:xfrm>
          <a:prstGeom prst="rect">
            <a:avLst/>
          </a:prstGeom>
        </p:spPr>
        <p:txBody>
          <a:bodyPr lIns="109114" tIns="54551" rIns="109114" bIns="54551" numCol="3" spcCol="182880">
            <a:normAutofit/>
          </a:bodyPr>
          <a:lstStyle>
            <a:lvl1pPr marL="0" indent="0" algn="l" defTabSz="909372" rtl="0" eaLnBrk="1" latinLnBrk="0" hangingPunct="1">
              <a:spcBef>
                <a:spcPts val="1400"/>
              </a:spcBef>
              <a:spcAft>
                <a:spcPts val="800"/>
              </a:spcAft>
              <a:buClr>
                <a:schemeClr val="tx1">
                  <a:lumMod val="50000"/>
                  <a:lumOff val="50000"/>
                </a:schemeClr>
              </a:buClr>
              <a:buFont typeface="Arial" pitchFamily="34" charset="0"/>
              <a:buNone/>
              <a:defRPr lang="en-US" sz="2800" kern="1200" dirty="0" smtClean="0">
                <a:solidFill>
                  <a:srgbClr val="282828"/>
                </a:solidFill>
                <a:latin typeface="Segoe UI Light" pitchFamily="34" charset="0"/>
                <a:ea typeface="Segoe UI" pitchFamily="34" charset="0"/>
                <a:cs typeface="Segoe UI" pitchFamily="34" charset="0"/>
              </a:defRPr>
            </a:lvl1pPr>
            <a:lvl2pPr marL="687444" indent="-232843" algn="l" defTabSz="909372" rtl="0" eaLnBrk="1" latinLnBrk="0" hangingPunct="1">
              <a:spcBef>
                <a:spcPts val="0"/>
              </a:spcBef>
              <a:spcAft>
                <a:spcPts val="500"/>
              </a:spcAft>
              <a:buClr>
                <a:schemeClr val="bg2">
                  <a:lumMod val="50000"/>
                </a:schemeClr>
              </a:buClr>
              <a:buFont typeface="Arial" pitchFamily="34" charset="0"/>
              <a:buChar char="•"/>
              <a:defRPr sz="2400" kern="1200" baseline="0">
                <a:solidFill>
                  <a:srgbClr val="282828"/>
                </a:solidFill>
                <a:latin typeface="Segoe UI Light" pitchFamily="34" charset="0"/>
                <a:ea typeface="Segoe UI" pitchFamily="34" charset="0"/>
                <a:cs typeface="Segoe UI" pitchFamily="34" charset="0"/>
              </a:defRPr>
            </a:lvl2pPr>
            <a:lvl3pPr marL="909191" indent="0" algn="l" defTabSz="909372" rtl="0" eaLnBrk="1" latinLnBrk="0" hangingPunct="1">
              <a:spcBef>
                <a:spcPct val="20000"/>
              </a:spcBef>
              <a:buFont typeface="Arial" pitchFamily="34" charset="0"/>
              <a:buNone/>
              <a:defRPr sz="2400" kern="1200">
                <a:solidFill>
                  <a:schemeClr val="tx1">
                    <a:lumMod val="75000"/>
                    <a:lumOff val="25000"/>
                  </a:schemeClr>
                </a:solidFill>
                <a:latin typeface="Segoe UI" pitchFamily="34" charset="0"/>
                <a:ea typeface="Segoe UI" pitchFamily="34" charset="0"/>
                <a:cs typeface="Segoe UI" pitchFamily="34" charset="0"/>
              </a:defRPr>
            </a:lvl3pPr>
            <a:lvl4pPr marL="1591397" indent="-227341" algn="l" defTabSz="909372" rtl="0" eaLnBrk="1" latinLnBrk="0" hangingPunct="1">
              <a:spcBef>
                <a:spcPct val="20000"/>
              </a:spcBef>
              <a:buFont typeface="Arial" pitchFamily="34" charset="0"/>
              <a:buChar char="–"/>
              <a:defRPr sz="2400" kern="1200">
                <a:solidFill>
                  <a:schemeClr val="tx1">
                    <a:lumMod val="75000"/>
                    <a:lumOff val="25000"/>
                  </a:schemeClr>
                </a:solidFill>
                <a:latin typeface="Segoe UI" pitchFamily="34" charset="0"/>
                <a:ea typeface="Segoe UI" pitchFamily="34" charset="0"/>
                <a:cs typeface="Segoe UI" pitchFamily="34" charset="0"/>
              </a:defRPr>
            </a:lvl4pPr>
            <a:lvl5pPr marL="2046079" indent="-227341" algn="l" defTabSz="909372" rtl="0" eaLnBrk="1" latinLnBrk="0" hangingPunct="1">
              <a:spcBef>
                <a:spcPct val="20000"/>
              </a:spcBef>
              <a:buFont typeface="Arial" pitchFamily="34" charset="0"/>
              <a:buChar char="»"/>
              <a:defRPr sz="2400" kern="1200">
                <a:solidFill>
                  <a:schemeClr val="tx1">
                    <a:lumMod val="75000"/>
                    <a:lumOff val="25000"/>
                  </a:schemeClr>
                </a:solidFill>
                <a:latin typeface="Segoe UI" pitchFamily="34" charset="0"/>
                <a:ea typeface="Segoe UI" pitchFamily="34" charset="0"/>
                <a:cs typeface="Segoe UI" pitchFamily="34" charset="0"/>
              </a:defRPr>
            </a:lvl5pPr>
            <a:lvl6pPr marL="2500761"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448"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0130"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809"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2</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3</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4</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5</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6</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7</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8</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9</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10</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11</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12</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13</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14</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15</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16</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17</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18</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19</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20</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21</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22</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23</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24</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Item 25</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r>
              <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rPr>
              <a:t>…</a:t>
            </a:r>
          </a:p>
          <a:p>
            <a:pPr marL="0" marR="0" lvl="0" indent="0" algn="l" defTabSz="891457" rtl="0" eaLnBrk="1" fontAlgn="auto" latinLnBrk="0" hangingPunct="1">
              <a:lnSpc>
                <a:spcPct val="100000"/>
              </a:lnSpc>
              <a:spcBef>
                <a:spcPts val="720"/>
              </a:spcBef>
              <a:spcAft>
                <a:spcPts val="360"/>
              </a:spcAft>
              <a:buClr>
                <a:srgbClr val="000000">
                  <a:lumMod val="50000"/>
                  <a:lumOff val="50000"/>
                </a:srgbClr>
              </a:buClr>
              <a:buSzTx/>
              <a:buFont typeface="Arial" pitchFamily="34" charset="0"/>
              <a:buNone/>
              <a:tabLst/>
              <a:defRPr/>
            </a:pPr>
            <a:endParaRPr kumimoji="0" lang="en-US" sz="2160" b="0" i="0" u="none" strike="noStrike" kern="1200" cap="none" spc="0" normalizeH="0" baseline="0" noProof="0">
              <a:ln>
                <a:noFill/>
              </a:ln>
              <a:solidFill>
                <a:srgbClr val="282828"/>
              </a:solidFill>
              <a:effectLst/>
              <a:uLnTx/>
              <a:uFillTx/>
              <a:latin typeface="Segoe UI" pitchFamily="34" charset="0"/>
              <a:cs typeface="Segoe UI" pitchFamily="34" charset="0"/>
            </a:endParaRPr>
          </a:p>
        </p:txBody>
      </p:sp>
      <p:sp>
        <p:nvSpPr>
          <p:cNvPr id="9" name="Text Placeholder 8"/>
          <p:cNvSpPr>
            <a:spLocks noGrp="1"/>
          </p:cNvSpPr>
          <p:nvPr>
            <p:ph type="body" sz="quarter" idx="13"/>
          </p:nvPr>
        </p:nvSpPr>
        <p:spPr>
          <a:xfrm>
            <a:off x="304800" y="279402"/>
            <a:ext cx="11582400" cy="771524"/>
          </a:xfrm>
        </p:spPr>
        <p:txBody>
          <a:bodyPr>
            <a:noAutofit/>
          </a:bodyPr>
          <a:lstStyle>
            <a:lvl1pPr marL="0" indent="0" algn="l" defTabSz="1091054" rtl="0" eaLnBrk="1" latinLnBrk="0" hangingPunct="1">
              <a:spcBef>
                <a:spcPct val="0"/>
              </a:spcBef>
              <a:buNone/>
              <a:defRPr lang="en-US" sz="4319" kern="1200" cap="none" baseline="0" dirty="0">
                <a:solidFill>
                  <a:srgbClr val="969696"/>
                </a:solidFill>
                <a:latin typeface="Segoe UI Light" pitchFamily="34" charset="0"/>
                <a:ea typeface="Segoe UI" pitchFamily="34" charset="0"/>
                <a:cs typeface="Segoe UI" pitchFamily="34" charset="0"/>
              </a:defRPr>
            </a:lvl1pPr>
          </a:lstStyle>
          <a:p>
            <a:pPr lvl="0"/>
            <a:r>
              <a:rPr lang="en-US"/>
              <a:t>Click to edit Master text styles</a:t>
            </a:r>
          </a:p>
        </p:txBody>
      </p:sp>
      <p:sp>
        <p:nvSpPr>
          <p:cNvPr id="7" name="Content Placeholder 2"/>
          <p:cNvSpPr>
            <a:spLocks noGrp="1"/>
          </p:cNvSpPr>
          <p:nvPr>
            <p:ph idx="1"/>
          </p:nvPr>
        </p:nvSpPr>
        <p:spPr>
          <a:xfrm>
            <a:off x="315495" y="1193800"/>
            <a:ext cx="11582400" cy="609600"/>
          </a:xfrm>
        </p:spPr>
        <p:txBody>
          <a:bodyPr>
            <a:noAutofit/>
          </a:bodyPr>
          <a:lstStyle>
            <a:lvl1pPr marL="0" indent="0">
              <a:buNone/>
              <a:defRPr/>
            </a:lvl1pPr>
          </a:lstStyle>
          <a:p>
            <a:pPr lvl="0"/>
            <a:r>
              <a:rPr lang="en-US"/>
              <a:t>Click to edit Master text styles</a:t>
            </a:r>
          </a:p>
        </p:txBody>
      </p:sp>
      <p:sp>
        <p:nvSpPr>
          <p:cNvPr id="5" name="Footer Placeholder 4"/>
          <p:cNvSpPr>
            <a:spLocks noGrp="1"/>
          </p:cNvSpPr>
          <p:nvPr>
            <p:ph type="ftr" sz="quarter" idx="14"/>
          </p:nvPr>
        </p:nvSpPr>
        <p:spPr>
          <a:xfrm>
            <a:off x="448212" y="6437742"/>
            <a:ext cx="3859607" cy="133860"/>
          </a:xfrm>
          <a:prstGeom prst="rect">
            <a:avLst/>
          </a:prstGeom>
        </p:spPr>
        <p:txBody>
          <a:bodyPr/>
          <a:lstStyle>
            <a:lvl1pPr defTabSz="1091054">
              <a:defRPr sz="2160">
                <a:solidFill>
                  <a:srgbClr val="000000"/>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000000"/>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Slide Number Placeholder 5"/>
          <p:cNvSpPr>
            <a:spLocks noGrp="1"/>
          </p:cNvSpPr>
          <p:nvPr>
            <p:ph type="sldNum" sz="quarter" idx="15"/>
          </p:nvPr>
        </p:nvSpPr>
        <p:spPr>
          <a:xfrm>
            <a:off x="11367165" y="6437742"/>
            <a:ext cx="555597" cy="133860"/>
          </a:xfrm>
          <a:prstGeom prst="rect">
            <a:avLst/>
          </a:prstGeom>
        </p:spPr>
        <p:txBody>
          <a:bodyPr/>
          <a:lstStyle>
            <a:lvl1pPr defTabSz="1091054" eaLnBrk="0" hangingPunct="0">
              <a:defRPr sz="2160">
                <a:solidFill>
                  <a:srgbClr val="282828"/>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7846A075-97E0-4F65-840E-7429A4C8CCB9}" type="slidenum">
              <a:rPr kumimoji="0" lang="en-US" sz="2160" b="0" i="0" u="none" strike="noStrike" kern="1200" cap="none" spc="0" normalizeH="0" baseline="0" noProof="0" smtClean="0">
                <a:ln>
                  <a:noFill/>
                </a:ln>
                <a:solidFill>
                  <a:srgbClr val="282828"/>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282828"/>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279829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title/ Title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92201"/>
            <a:ext cx="5689600" cy="5384800"/>
          </a:xfrm>
        </p:spPr>
        <p:txBody>
          <a:bodyPr>
            <a:normAutofit/>
          </a:bodyPr>
          <a:lstStyle>
            <a:lvl1pPr marL="277461" indent="-277461">
              <a:spcBef>
                <a:spcPts val="1679"/>
              </a:spcBef>
              <a:spcAft>
                <a:spcPts val="960"/>
              </a:spcAft>
              <a:defRPr sz="2879">
                <a:solidFill>
                  <a:srgbClr val="282828"/>
                </a:solidFill>
                <a:latin typeface="Segoe UI" pitchFamily="34" charset="0"/>
                <a:cs typeface="Segoe UI" pitchFamily="34" charset="0"/>
              </a:defRPr>
            </a:lvl1pPr>
            <a:lvl2pPr>
              <a:spcBef>
                <a:spcPts val="0"/>
              </a:spcBef>
              <a:spcAft>
                <a:spcPts val="600"/>
              </a:spcAft>
              <a:defRPr sz="2400">
                <a:solidFill>
                  <a:srgbClr val="282828"/>
                </a:solidFill>
                <a:latin typeface="Segoe UI" pitchFamily="34" charset="0"/>
                <a:cs typeface="Segoe UI" pitchFamily="34" charset="0"/>
              </a:defRPr>
            </a:lvl2pPr>
          </a:lstStyle>
          <a:p>
            <a:pPr lvl="0"/>
            <a:r>
              <a:rPr lang="en-US"/>
              <a:t>Click to edit Master text styles</a:t>
            </a:r>
          </a:p>
          <a:p>
            <a:pPr lvl="1"/>
            <a:r>
              <a:rPr lang="en-US"/>
              <a:t>Second level</a:t>
            </a:r>
          </a:p>
        </p:txBody>
      </p:sp>
      <p:sp>
        <p:nvSpPr>
          <p:cNvPr id="10" name="Content Placeholder 2"/>
          <p:cNvSpPr>
            <a:spLocks noGrp="1"/>
          </p:cNvSpPr>
          <p:nvPr>
            <p:ph idx="14"/>
          </p:nvPr>
        </p:nvSpPr>
        <p:spPr>
          <a:xfrm>
            <a:off x="6197650" y="1092201"/>
            <a:ext cx="5697415" cy="5384800"/>
          </a:xfrm>
        </p:spPr>
        <p:txBody>
          <a:bodyPr>
            <a:normAutofit/>
          </a:bodyPr>
          <a:lstStyle>
            <a:lvl1pPr marL="277461" indent="-277461">
              <a:spcBef>
                <a:spcPts val="1679"/>
              </a:spcBef>
              <a:spcAft>
                <a:spcPts val="960"/>
              </a:spcAft>
              <a:defRPr sz="2879">
                <a:solidFill>
                  <a:srgbClr val="282828"/>
                </a:solidFill>
                <a:latin typeface="Segoe UI" pitchFamily="34" charset="0"/>
                <a:cs typeface="Segoe UI" pitchFamily="34" charset="0"/>
              </a:defRPr>
            </a:lvl1pPr>
            <a:lvl2pPr>
              <a:spcBef>
                <a:spcPts val="0"/>
              </a:spcBef>
              <a:spcAft>
                <a:spcPts val="600"/>
              </a:spcAft>
              <a:defRPr sz="2400">
                <a:solidFill>
                  <a:srgbClr val="282828"/>
                </a:solidFill>
                <a:latin typeface="Segoe UI" pitchFamily="34" charset="0"/>
                <a:cs typeface="Segoe UI" pitchFamily="34" charset="0"/>
              </a:defRPr>
            </a:lvl2pPr>
          </a:lstStyle>
          <a:p>
            <a:pPr lvl="0"/>
            <a:r>
              <a:rPr lang="en-US"/>
              <a:t>Click to edit Master text styles</a:t>
            </a:r>
          </a:p>
          <a:p>
            <a:pPr lvl="1"/>
            <a:r>
              <a:rPr lang="en-US"/>
              <a:t>Second level</a:t>
            </a:r>
          </a:p>
        </p:txBody>
      </p:sp>
      <p:sp>
        <p:nvSpPr>
          <p:cNvPr id="11" name="Title Placeholder 1"/>
          <p:cNvSpPr>
            <a:spLocks noGrp="1"/>
          </p:cNvSpPr>
          <p:nvPr>
            <p:ph type="title"/>
          </p:nvPr>
        </p:nvSpPr>
        <p:spPr>
          <a:xfrm>
            <a:off x="304800" y="228632"/>
            <a:ext cx="11582400" cy="640079"/>
          </a:xfrm>
          <a:prstGeom prst="rect">
            <a:avLst/>
          </a:prstGeom>
        </p:spPr>
        <p:txBody>
          <a:bodyPr lIns="90941" tIns="45466" rIns="90941" bIns="45466" anchorCtr="0"/>
          <a:lstStyle>
            <a:lvl1pPr>
              <a:defRPr lang="en-US" sz="4319" kern="1200" cap="none" baseline="0" dirty="0">
                <a:solidFill>
                  <a:srgbClr val="969696"/>
                </a:solidFill>
                <a:latin typeface="Segoe UI Light" pitchFamily="34" charset="0"/>
                <a:ea typeface="Segoe UI" pitchFamily="34" charset="0"/>
                <a:cs typeface="Segoe UI" pitchFamily="34" charset="0"/>
              </a:defRPr>
            </a:lvl1pPr>
          </a:lstStyle>
          <a:p>
            <a:pPr lvl="0"/>
            <a:r>
              <a:rPr lang="en-US"/>
              <a:t>Click to edit Master title style</a:t>
            </a:r>
            <a:endParaRPr lang="en-US" dirty="0"/>
          </a:p>
        </p:txBody>
      </p:sp>
      <p:sp>
        <p:nvSpPr>
          <p:cNvPr id="5" name="Footer Placeholder 4"/>
          <p:cNvSpPr>
            <a:spLocks noGrp="1"/>
          </p:cNvSpPr>
          <p:nvPr>
            <p:ph type="ftr" sz="quarter" idx="15"/>
          </p:nvPr>
        </p:nvSpPr>
        <p:spPr>
          <a:xfrm>
            <a:off x="448212" y="6437742"/>
            <a:ext cx="3859607" cy="133860"/>
          </a:xfrm>
          <a:prstGeom prst="rect">
            <a:avLst/>
          </a:prstGeom>
        </p:spPr>
        <p:txBody>
          <a:bodyPr/>
          <a:lstStyle>
            <a:lvl1pPr defTabSz="1091054">
              <a:defRPr sz="2160">
                <a:solidFill>
                  <a:srgbClr val="282828"/>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282828"/>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282828"/>
              </a:solidFill>
              <a:effectLst/>
              <a:uLnTx/>
              <a:uFillTx/>
              <a:latin typeface="Segoe UI"/>
              <a:ea typeface="+mn-ea"/>
              <a:cs typeface="+mn-cs"/>
            </a:endParaRPr>
          </a:p>
        </p:txBody>
      </p:sp>
      <p:sp>
        <p:nvSpPr>
          <p:cNvPr id="6" name="Slide Number Placeholder 5"/>
          <p:cNvSpPr>
            <a:spLocks noGrp="1"/>
          </p:cNvSpPr>
          <p:nvPr>
            <p:ph type="sldNum" sz="quarter" idx="16"/>
          </p:nvPr>
        </p:nvSpPr>
        <p:spPr>
          <a:xfrm>
            <a:off x="11367165" y="6437742"/>
            <a:ext cx="555597" cy="133860"/>
          </a:xfrm>
          <a:prstGeom prst="rect">
            <a:avLst/>
          </a:prstGeom>
        </p:spPr>
        <p:txBody>
          <a:bodyPr/>
          <a:lstStyle>
            <a:lvl1pPr defTabSz="1091054" eaLnBrk="0" hangingPunct="0">
              <a:defRPr sz="2160">
                <a:solidFill>
                  <a:srgbClr val="282828"/>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C7C25CBE-48BD-41BB-B115-77318F28716D}" type="slidenum">
              <a:rPr kumimoji="0" lang="en-US" sz="2160" b="0" i="0" u="none" strike="noStrike" kern="1200" cap="none" spc="0" normalizeH="0" baseline="0" noProof="0" smtClean="0">
                <a:ln>
                  <a:noFill/>
                </a:ln>
                <a:solidFill>
                  <a:srgbClr val="282828"/>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282828"/>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8143220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03200" y="279401"/>
            <a:ext cx="11684000" cy="715433"/>
          </a:xfrm>
          <a:prstGeom prst="rect">
            <a:avLst/>
          </a:prstGeom>
        </p:spPr>
        <p:txBody>
          <a:bodyPr lIns="91440" tIns="45720" rIns="91440" bIns="45720" anchor="ctr"/>
          <a:lstStyle>
            <a:lvl1pPr>
              <a:defRPr lang="en-US" sz="4319" kern="1200" cap="none" baseline="0" dirty="0">
                <a:solidFill>
                  <a:srgbClr val="969696"/>
                </a:solidFill>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9" name="Text Placeholder 2"/>
          <p:cNvSpPr>
            <a:spLocks noGrp="1"/>
          </p:cNvSpPr>
          <p:nvPr>
            <p:ph idx="1"/>
          </p:nvPr>
        </p:nvSpPr>
        <p:spPr>
          <a:xfrm>
            <a:off x="203203" y="1092200"/>
            <a:ext cx="11683998" cy="5033433"/>
          </a:xfrm>
          <a:prstGeom prst="rect">
            <a:avLst/>
          </a:prstGeom>
        </p:spPr>
        <p:txBody>
          <a:bodyPr lIns="91440" tIns="45720" rIns="91440" bIns="45720" rtlCol="0">
            <a:normAutofit/>
          </a:bodyPr>
          <a:lstStyle>
            <a:lvl1pPr>
              <a:defRPr>
                <a:solidFill>
                  <a:srgbClr val="282828"/>
                </a:solidFill>
              </a:defRPr>
            </a:lvl1pPr>
            <a:lvl2pPr>
              <a:defRPr>
                <a:solidFill>
                  <a:srgbClr val="282828"/>
                </a:solidFill>
                <a:latin typeface="Segoe UI" pitchFamily="34" charset="0"/>
                <a:cs typeface="Segoe UI" pitchFamily="34" charset="0"/>
              </a:defRPr>
            </a:lvl2pPr>
            <a:lvl3pPr marL="1097087" indent="0">
              <a:buNone/>
              <a:defRPr lang="en-US" sz="2879" kern="1200" dirty="0" smtClean="0">
                <a:solidFill>
                  <a:srgbClr val="282828"/>
                </a:solidFill>
                <a:latin typeface="Segoe UI" pitchFamily="34" charset="0"/>
                <a:ea typeface="+mn-ea"/>
                <a:cs typeface="Segoe UI" pitchFamily="34" charset="0"/>
              </a:defRPr>
            </a:lvl3pPr>
            <a:lvl4pPr marL="2057039" indent="-411407">
              <a:defRPr lang="en-US" sz="2400" kern="1200" dirty="0" smtClean="0">
                <a:solidFill>
                  <a:srgbClr val="282828"/>
                </a:solidFill>
                <a:latin typeface="Segoe UI" pitchFamily="34" charset="0"/>
                <a:ea typeface="+mn-ea"/>
                <a:cs typeface="Segoe UI" pitchFamily="34" charset="0"/>
              </a:defRPr>
            </a:lvl4pPr>
            <a:lvl5pPr marL="2605583" indent="-411407">
              <a:defRPr lang="en-US" sz="2160" kern="1200" dirty="0">
                <a:solidFill>
                  <a:srgbClr val="282828"/>
                </a:solidFill>
                <a:latin typeface="Segoe UI" pitchFamily="34" charset="0"/>
                <a:ea typeface="+mn-ea"/>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2"/>
          <p:cNvSpPr>
            <a:spLocks noGrp="1"/>
          </p:cNvSpPr>
          <p:nvPr>
            <p:ph type="ftr" sz="quarter" idx="10"/>
          </p:nvPr>
        </p:nvSpPr>
        <p:spPr>
          <a:xfrm>
            <a:off x="448212" y="6437742"/>
            <a:ext cx="3859607" cy="133860"/>
          </a:xfrm>
          <a:prstGeom prst="rect">
            <a:avLst/>
          </a:prstGeom>
        </p:spPr>
        <p:txBody>
          <a:bodyPr/>
          <a:lstStyle>
            <a:lvl1pPr defTabSz="1091054">
              <a:defRPr sz="2160">
                <a:solidFill>
                  <a:srgbClr val="282828"/>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282828"/>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282828"/>
              </a:solidFill>
              <a:effectLst/>
              <a:uLnTx/>
              <a:uFillTx/>
              <a:latin typeface="Segoe UI"/>
              <a:ea typeface="+mn-ea"/>
              <a:cs typeface="+mn-cs"/>
            </a:endParaRPr>
          </a:p>
        </p:txBody>
      </p:sp>
      <p:sp>
        <p:nvSpPr>
          <p:cNvPr id="6" name="Slide Number Placeholder 3"/>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282828"/>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23F12741-952A-4BA7-AA51-4D83D1EB294D}" type="slidenum">
              <a:rPr kumimoji="0" lang="en-US" sz="2160" b="0" i="0" u="none" strike="noStrike" kern="1200" cap="none" spc="0" normalizeH="0" baseline="0" noProof="0" smtClean="0">
                <a:ln>
                  <a:noFill/>
                </a:ln>
                <a:solidFill>
                  <a:srgbClr val="282828"/>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282828"/>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848449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5 levels - no bullets">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03200" y="279401"/>
            <a:ext cx="11684000" cy="715433"/>
          </a:xfrm>
          <a:prstGeom prst="rect">
            <a:avLst/>
          </a:prstGeom>
        </p:spPr>
        <p:txBody>
          <a:bodyPr lIns="91440" tIns="45720" rIns="91440" bIns="45720" anchor="ctr"/>
          <a:lstStyle>
            <a:lvl1pPr>
              <a:defRPr lang="en-US" sz="4319" kern="1200" cap="none" baseline="0" dirty="0">
                <a:solidFill>
                  <a:srgbClr val="969696"/>
                </a:solidFill>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9" name="Text Placeholder 2"/>
          <p:cNvSpPr>
            <a:spLocks noGrp="1"/>
          </p:cNvSpPr>
          <p:nvPr>
            <p:ph idx="1"/>
          </p:nvPr>
        </p:nvSpPr>
        <p:spPr>
          <a:xfrm>
            <a:off x="203203" y="1092200"/>
            <a:ext cx="11683998" cy="5033433"/>
          </a:xfrm>
          <a:prstGeom prst="rect">
            <a:avLst/>
          </a:prstGeom>
        </p:spPr>
        <p:txBody>
          <a:bodyPr lIns="91440" tIns="45720" rIns="91440" bIns="45720" rtlCol="0">
            <a:normAutofit/>
          </a:bodyPr>
          <a:lstStyle>
            <a:lvl1pPr marL="0" indent="0">
              <a:buNone/>
              <a:defRPr>
                <a:solidFill>
                  <a:srgbClr val="282828"/>
                </a:solidFill>
              </a:defRPr>
            </a:lvl1pPr>
            <a:lvl2pPr marL="545425" indent="0">
              <a:buNone/>
              <a:defRPr baseline="0">
                <a:solidFill>
                  <a:srgbClr val="282828"/>
                </a:solidFill>
                <a:latin typeface="Segoe UI" pitchFamily="34" charset="0"/>
                <a:cs typeface="Segoe UI" pitchFamily="34" charset="0"/>
              </a:defRPr>
            </a:lvl2pPr>
            <a:lvl3pPr marL="1097087" indent="0">
              <a:buFontTx/>
              <a:buNone/>
              <a:defRPr lang="en-US" sz="2400" kern="1200" dirty="0" smtClean="0">
                <a:solidFill>
                  <a:srgbClr val="282828"/>
                </a:solidFill>
                <a:latin typeface="Segoe UI" pitchFamily="34" charset="0"/>
                <a:ea typeface="+mn-ea"/>
                <a:cs typeface="Segoe UI" pitchFamily="34" charset="0"/>
              </a:defRPr>
            </a:lvl3pPr>
            <a:lvl4pPr marL="1645631" indent="0">
              <a:buNone/>
              <a:defRPr lang="en-US" sz="2160" kern="1200" dirty="0" smtClean="0">
                <a:solidFill>
                  <a:srgbClr val="282828"/>
                </a:solidFill>
                <a:latin typeface="Segoe UI" pitchFamily="34" charset="0"/>
                <a:ea typeface="+mn-ea"/>
                <a:cs typeface="Segoe UI" pitchFamily="34" charset="0"/>
              </a:defRPr>
            </a:lvl4pPr>
            <a:lvl5pPr marL="2194174" indent="0">
              <a:buNone/>
              <a:defRPr lang="en-US" sz="1919" kern="1200" dirty="0">
                <a:solidFill>
                  <a:srgbClr val="282828"/>
                </a:solidFill>
                <a:latin typeface="Segoe UI" pitchFamily="34" charset="0"/>
                <a:ea typeface="+mn-ea"/>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2"/>
          <p:cNvSpPr>
            <a:spLocks noGrp="1"/>
          </p:cNvSpPr>
          <p:nvPr>
            <p:ph type="ftr" sz="quarter" idx="10"/>
          </p:nvPr>
        </p:nvSpPr>
        <p:spPr>
          <a:xfrm>
            <a:off x="448212" y="6437742"/>
            <a:ext cx="3859607" cy="133860"/>
          </a:xfrm>
          <a:prstGeom prst="rect">
            <a:avLst/>
          </a:prstGeom>
        </p:spPr>
        <p:txBody>
          <a:bodyPr/>
          <a:lstStyle>
            <a:lvl1pPr defTabSz="1091054">
              <a:defRPr sz="2160">
                <a:solidFill>
                  <a:srgbClr val="282828"/>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282828"/>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282828"/>
              </a:solidFill>
              <a:effectLst/>
              <a:uLnTx/>
              <a:uFillTx/>
              <a:latin typeface="Segoe UI"/>
              <a:ea typeface="+mn-ea"/>
              <a:cs typeface="+mn-cs"/>
            </a:endParaRPr>
          </a:p>
        </p:txBody>
      </p:sp>
      <p:sp>
        <p:nvSpPr>
          <p:cNvPr id="6" name="Slide Number Placeholder 3"/>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282828"/>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D680F30B-5C12-4A85-BE2C-14C3217C10E6}" type="slidenum">
              <a:rPr kumimoji="0" lang="en-US" sz="2160" b="0" i="0" u="none" strike="noStrike" kern="1200" cap="none" spc="0" normalizeH="0" baseline="0" noProof="0" smtClean="0">
                <a:ln>
                  <a:noFill/>
                </a:ln>
                <a:solidFill>
                  <a:srgbClr val="282828"/>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282828"/>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793629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6709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03200" y="279401"/>
            <a:ext cx="11684000" cy="715433"/>
          </a:xfrm>
          <a:prstGeom prst="rect">
            <a:avLst/>
          </a:prstGeom>
        </p:spPr>
        <p:txBody>
          <a:bodyPr lIns="91440" tIns="45720" rIns="91440" bIns="45720" anchor="ctr"/>
          <a:lstStyle>
            <a:lvl1pPr>
              <a:defRPr lang="en-US" sz="4319" kern="1200" cap="none" baseline="0" dirty="0">
                <a:solidFill>
                  <a:srgbClr val="969696"/>
                </a:solidFill>
                <a:latin typeface="Segoe UI Light" pitchFamily="34" charset="0"/>
                <a:ea typeface="Segoe UI" pitchFamily="34" charset="0"/>
                <a:cs typeface="Segoe UI" pitchFamily="34" charset="0"/>
              </a:defRPr>
            </a:lvl1pPr>
          </a:lstStyle>
          <a:p>
            <a:r>
              <a:rPr lang="en-US"/>
              <a:t>Click to edit Master title style</a:t>
            </a:r>
            <a:endParaRPr lang="en-US" dirty="0"/>
          </a:p>
        </p:txBody>
      </p:sp>
      <p:sp>
        <p:nvSpPr>
          <p:cNvPr id="10" name="Content Placeholder 2"/>
          <p:cNvSpPr>
            <a:spLocks noGrp="1"/>
          </p:cNvSpPr>
          <p:nvPr>
            <p:ph sz="half" idx="1"/>
          </p:nvPr>
        </p:nvSpPr>
        <p:spPr>
          <a:xfrm>
            <a:off x="304800" y="1600201"/>
            <a:ext cx="5689600" cy="4525432"/>
          </a:xfrm>
        </p:spPr>
        <p:txBody>
          <a:bodyPr/>
          <a:lstStyle>
            <a:lvl1pPr>
              <a:defRPr sz="3359">
                <a:solidFill>
                  <a:srgbClr val="282828"/>
                </a:solidFill>
              </a:defRPr>
            </a:lvl1pPr>
            <a:lvl2pPr>
              <a:defRPr sz="2879">
                <a:solidFill>
                  <a:srgbClr val="282828"/>
                </a:solidFill>
                <a:latin typeface="Segoe UI" pitchFamily="34" charset="0"/>
                <a:cs typeface="Segoe UI" pitchFamily="34" charset="0"/>
              </a:defRPr>
            </a:lvl2pPr>
            <a:lvl3pPr marL="1508494" indent="-411407">
              <a:defRPr lang="en-US" sz="2400" kern="1200" dirty="0" smtClean="0">
                <a:solidFill>
                  <a:srgbClr val="282828"/>
                </a:solidFill>
                <a:latin typeface="Segoe UI" pitchFamily="34" charset="0"/>
                <a:ea typeface="+mn-ea"/>
                <a:cs typeface="Segoe UI" pitchFamily="34" charset="0"/>
              </a:defRPr>
            </a:lvl3pPr>
            <a:lvl4pPr marL="2537014" indent="-342839">
              <a:defRPr lang="en-US" sz="2160" kern="1200" dirty="0">
                <a:solidFill>
                  <a:srgbClr val="282828"/>
                </a:solidFill>
                <a:latin typeface="Segoe UI" pitchFamily="34" charset="0"/>
                <a:ea typeface="+mn-ea"/>
                <a:cs typeface="Segoe UI" pitchFamily="34" charset="0"/>
              </a:defRPr>
            </a:lvl4pPr>
            <a:lvl5pPr marL="1988471" indent="-342839">
              <a:defRPr lang="en-US" sz="1679" kern="1200" dirty="0">
                <a:solidFill>
                  <a:srgbClr val="282828"/>
                </a:solidFill>
                <a:latin typeface="Segoe UI" pitchFamily="34" charset="0"/>
                <a:ea typeface="+mn-ea"/>
                <a:cs typeface="Segoe UI" pitchFamily="34" charset="0"/>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half" idx="2"/>
          </p:nvPr>
        </p:nvSpPr>
        <p:spPr>
          <a:xfrm>
            <a:off x="6096000" y="1600201"/>
            <a:ext cx="5791200" cy="4525432"/>
          </a:xfrm>
        </p:spPr>
        <p:txBody>
          <a:bodyPr/>
          <a:lstStyle>
            <a:lvl1pPr>
              <a:defRPr sz="3359">
                <a:solidFill>
                  <a:srgbClr val="282828"/>
                </a:solidFill>
              </a:defRPr>
            </a:lvl1pPr>
            <a:lvl2pPr>
              <a:defRPr sz="2879">
                <a:solidFill>
                  <a:srgbClr val="282828"/>
                </a:solidFill>
                <a:latin typeface="Segoe UI" pitchFamily="34" charset="0"/>
                <a:cs typeface="Segoe UI" pitchFamily="34" charset="0"/>
              </a:defRPr>
            </a:lvl2pPr>
            <a:lvl3pPr marL="1508494" indent="-411407">
              <a:defRPr lang="en-US" sz="2400" kern="1200" dirty="0" smtClean="0">
                <a:solidFill>
                  <a:srgbClr val="282828"/>
                </a:solidFill>
                <a:latin typeface="Segoe UI" pitchFamily="34" charset="0"/>
                <a:ea typeface="+mn-ea"/>
                <a:cs typeface="Segoe UI" pitchFamily="34" charset="0"/>
              </a:defRPr>
            </a:lvl3pPr>
            <a:lvl4pPr marL="1988471" indent="-342839">
              <a:defRPr lang="en-US" sz="2160" kern="1200" dirty="0" smtClean="0">
                <a:solidFill>
                  <a:srgbClr val="282828"/>
                </a:solidFill>
                <a:latin typeface="Segoe UI" pitchFamily="34" charset="0"/>
                <a:ea typeface="+mn-ea"/>
                <a:cs typeface="Segoe UI" pitchFamily="34" charset="0"/>
              </a:defRPr>
            </a:lvl4pPr>
            <a:lvl5pPr marL="2537014" indent="-342839">
              <a:defRPr lang="en-US" sz="1679" kern="1200" dirty="0">
                <a:solidFill>
                  <a:srgbClr val="282828"/>
                </a:solidFill>
                <a:latin typeface="Segoe UI" pitchFamily="34" charset="0"/>
                <a:ea typeface="+mn-ea"/>
                <a:cs typeface="Segoe UI" pitchFamily="34" charset="0"/>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10"/>
          </p:nvPr>
        </p:nvSpPr>
        <p:spPr>
          <a:xfrm>
            <a:off x="448212" y="6437742"/>
            <a:ext cx="3859607" cy="133860"/>
          </a:xfrm>
          <a:prstGeom prst="rect">
            <a:avLst/>
          </a:prstGeom>
        </p:spPr>
        <p:txBody>
          <a:bodyPr/>
          <a:lstStyle>
            <a:lvl1pPr defTabSz="1091054">
              <a:defRPr sz="2160">
                <a:solidFill>
                  <a:srgbClr val="282828"/>
                </a:solidFill>
              </a:defRPr>
            </a:lvl1pPr>
          </a:lstStyle>
          <a:p>
            <a:pPr marL="0" marR="0" lvl="0" indent="0" algn="l" defTabSz="1091054"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a:ln>
                  <a:noFill/>
                </a:ln>
                <a:solidFill>
                  <a:srgbClr val="282828"/>
                </a:solidFill>
                <a:effectLst/>
                <a:uLnTx/>
                <a:uFillTx/>
                <a:latin typeface="Segoe UI"/>
                <a:ea typeface="+mn-ea"/>
                <a:cs typeface="+mn-cs"/>
              </a:rPr>
              <a:t>Microsoft Confidential – Internal Use Only </a:t>
            </a:r>
            <a:endParaRPr kumimoji="0" lang="en-US" sz="2160" b="0" i="0" u="none" strike="noStrike" kern="1200" cap="none" spc="0" normalizeH="0" baseline="0" noProof="0" dirty="0">
              <a:ln>
                <a:noFill/>
              </a:ln>
              <a:solidFill>
                <a:srgbClr val="282828"/>
              </a:solidFill>
              <a:effectLst/>
              <a:uLnTx/>
              <a:uFillTx/>
              <a:latin typeface="Segoe UI"/>
              <a:ea typeface="+mn-ea"/>
              <a:cs typeface="+mn-cs"/>
            </a:endParaRPr>
          </a:p>
        </p:txBody>
      </p:sp>
      <p:sp>
        <p:nvSpPr>
          <p:cNvPr id="7" name="Slide Number Placeholder 3"/>
          <p:cNvSpPr>
            <a:spLocks noGrp="1"/>
          </p:cNvSpPr>
          <p:nvPr>
            <p:ph type="sldNum" sz="quarter" idx="11"/>
          </p:nvPr>
        </p:nvSpPr>
        <p:spPr>
          <a:xfrm>
            <a:off x="4669" y="6577828"/>
            <a:ext cx="502682" cy="250599"/>
          </a:xfrm>
          <a:prstGeom prst="rect">
            <a:avLst/>
          </a:prstGeom>
        </p:spPr>
        <p:txBody>
          <a:bodyPr/>
          <a:lstStyle>
            <a:lvl1pPr defTabSz="1091054" eaLnBrk="0" hangingPunct="0">
              <a:defRPr sz="2160">
                <a:solidFill>
                  <a:srgbClr val="282828"/>
                </a:solidFill>
                <a:latin typeface="Segoe UI" panose="020B0502040204020203" pitchFamily="34" charset="0"/>
                <a:ea typeface="MS PGothic" panose="020B0600070205080204" pitchFamily="34" charset="-128"/>
              </a:defRPr>
            </a:lvl1pPr>
          </a:lstStyle>
          <a:p>
            <a:pPr marL="0" marR="0" lvl="0" indent="0" algn="r" defTabSz="1091054" rtl="0" eaLnBrk="0" fontAlgn="base" latinLnBrk="0" hangingPunct="0">
              <a:lnSpc>
                <a:spcPct val="100000"/>
              </a:lnSpc>
              <a:spcBef>
                <a:spcPct val="0"/>
              </a:spcBef>
              <a:spcAft>
                <a:spcPct val="0"/>
              </a:spcAft>
              <a:buClrTx/>
              <a:buSzTx/>
              <a:buFontTx/>
              <a:buNone/>
              <a:tabLst/>
              <a:defRPr/>
            </a:pPr>
            <a:fld id="{6C6F0DA5-80BE-4FA8-B44E-5B9D65273C71}" type="slidenum">
              <a:rPr kumimoji="0" lang="en-US" sz="2160" b="0" i="0" u="none" strike="noStrike" kern="1200" cap="none" spc="0" normalizeH="0" baseline="0" noProof="0" smtClean="0">
                <a:ln>
                  <a:noFill/>
                </a:ln>
                <a:solidFill>
                  <a:srgbClr val="282828"/>
                </a:solidFill>
                <a:effectLst/>
                <a:uLnTx/>
                <a:uFillTx/>
                <a:latin typeface="Segoe UI" panose="020B0502040204020203" pitchFamily="34" charset="0"/>
                <a:ea typeface="MS PGothic" panose="020B0600070205080204" pitchFamily="34" charset="-128"/>
                <a:cs typeface="+mn-cs"/>
              </a:rPr>
              <a:pPr marL="0" marR="0" lvl="0" indent="0" algn="r" defTabSz="1091054" rtl="0" eaLnBrk="0" fontAlgn="base" latinLnBrk="0" hangingPunct="0">
                <a:lnSpc>
                  <a:spcPct val="100000"/>
                </a:lnSpc>
                <a:spcBef>
                  <a:spcPct val="0"/>
                </a:spcBef>
                <a:spcAft>
                  <a:spcPct val="0"/>
                </a:spcAft>
                <a:buClrTx/>
                <a:buSzTx/>
                <a:buFontTx/>
                <a:buNone/>
                <a:tabLst/>
                <a:defRPr/>
              </a:pPr>
              <a:t>‹#›</a:t>
            </a:fld>
            <a:endParaRPr kumimoji="0" lang="en-US" sz="2160" b="0" i="0" u="none" strike="noStrike" kern="1200" cap="none" spc="0" normalizeH="0" baseline="0" noProof="0" dirty="0">
              <a:ln>
                <a:noFill/>
              </a:ln>
              <a:solidFill>
                <a:srgbClr val="282828"/>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246635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800"/>
            </a:lvl2pPr>
            <a:lvl3pPr marL="201645" indent="0">
              <a:buNone/>
              <a:defRPr/>
            </a:lvl3pPr>
            <a:lvl4pPr marL="403289" indent="0">
              <a:buNone/>
              <a:defRPr/>
            </a:lvl4pPr>
            <a:lvl5pPr marL="60493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20875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Box 7"/>
          <p:cNvSpPr txBox="1"/>
          <p:nvPr userDrawn="1"/>
        </p:nvSpPr>
        <p:spPr bwMode="white">
          <a:xfrm>
            <a:off x="4425979" y="6574821"/>
            <a:ext cx="3340047" cy="142585"/>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926" b="0" i="0" u="none" strike="noStrike" kern="1200" cap="none" spc="132"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0" y="1189178"/>
            <a:ext cx="11653523" cy="21645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8215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8" y="2816942"/>
            <a:ext cx="11034444" cy="2387600"/>
          </a:xfrm>
        </p:spPr>
        <p:txBody>
          <a:bodyPr anchor="b"/>
          <a:lstStyle>
            <a:lvl1pPr algn="l">
              <a:defRPr sz="21495">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613440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78032"/>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3330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503955"/>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503955"/>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3507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000000">
                        <a:alpha val="50000"/>
                      </a:srgbClr>
                    </a:gs>
                    <a:gs pos="86000">
                      <a:srgbClr val="00000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541526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3630149"/>
      </p:ext>
    </p:extLst>
  </p:cSld>
  <p:clrMapOvr>
    <a:masterClrMapping/>
  </p:clrMapOvr>
  <p:transition spd="slow"/>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3297431"/>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7935528"/>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6489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59070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802801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2672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01698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59929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6543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574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06028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017800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526882014"/>
      </p:ext>
    </p:extLst>
  </p:cSld>
  <p:clrMapOvr>
    <a:overrideClrMapping bg1="dk1" tx1="lt1" bg2="dk2" tx2="lt2" accent1="accent1" accent2="accent2" accent3="accent3" accent4="accent4" accent5="accent5" accent6="accent6" hlink="hlink" folHlink="folHlink"/>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484375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4794333"/>
      </p:ext>
    </p:extLst>
  </p:cSld>
  <p:clrMapOvr>
    <a:overrideClrMapping bg1="dk1" tx1="lt1" bg2="dk2" tx2="lt2" accent1="accent1" accent2="accent2" accent3="accent3" accent4="accent4" accent5="accent5" accent6="accent6" hlink="hlink" folHlink="folHlink"/>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53704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41246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6766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6741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763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317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35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7946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lIns="179285" tIns="143428" rIns="179285" bIns="143428">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S PGothic"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3881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59242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7661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697253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33958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47043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65436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5938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9326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77744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7865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39472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616772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9917904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792040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21895321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Footer Placeholder 4"/>
          <p:cNvSpPr txBox="1">
            <a:spLocks/>
          </p:cNvSpPr>
          <p:nvPr userDrawn="1"/>
        </p:nvSpPr>
        <p:spPr>
          <a:xfrm>
            <a:off x="4038600" y="6356351"/>
            <a:ext cx="4114800" cy="36512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NDA</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2431563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4721435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Footer Placeholder 4"/>
          <p:cNvSpPr txBox="1">
            <a:spLocks/>
          </p:cNvSpPr>
          <p:nvPr userDrawn="1"/>
        </p:nvSpPr>
        <p:spPr>
          <a:xfrm>
            <a:off x="4038600" y="6356351"/>
            <a:ext cx="4114800" cy="36512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NDA</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848876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1057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17295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95164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4199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10.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image" Target="../media/image47.png"/><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theme" Target="../theme/theme11.xml"/><Relationship Id="rId8" Type="http://schemas.openxmlformats.org/officeDocument/2006/relationships/slideLayout" Target="../slideLayouts/slideLayout24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theme" Target="../theme/theme12.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18" Type="http://schemas.openxmlformats.org/officeDocument/2006/relationships/slideLayout" Target="../slideLayouts/slideLayout317.xml"/><Relationship Id="rId26" Type="http://schemas.openxmlformats.org/officeDocument/2006/relationships/slideLayout" Target="../slideLayouts/slideLayout325.xml"/><Relationship Id="rId3" Type="http://schemas.openxmlformats.org/officeDocument/2006/relationships/slideLayout" Target="../slideLayouts/slideLayout302.xml"/><Relationship Id="rId21" Type="http://schemas.openxmlformats.org/officeDocument/2006/relationships/slideLayout" Target="../slideLayouts/slideLayout320.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17" Type="http://schemas.openxmlformats.org/officeDocument/2006/relationships/slideLayout" Target="../slideLayouts/slideLayout316.xml"/><Relationship Id="rId25" Type="http://schemas.openxmlformats.org/officeDocument/2006/relationships/slideLayout" Target="../slideLayouts/slideLayout324.xml"/><Relationship Id="rId2" Type="http://schemas.openxmlformats.org/officeDocument/2006/relationships/slideLayout" Target="../slideLayouts/slideLayout301.xml"/><Relationship Id="rId16" Type="http://schemas.openxmlformats.org/officeDocument/2006/relationships/slideLayout" Target="../slideLayouts/slideLayout315.xml"/><Relationship Id="rId20" Type="http://schemas.openxmlformats.org/officeDocument/2006/relationships/slideLayout" Target="../slideLayouts/slideLayout319.xml"/><Relationship Id="rId29" Type="http://schemas.openxmlformats.org/officeDocument/2006/relationships/slideLayout" Target="../slideLayouts/slideLayout328.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24" Type="http://schemas.openxmlformats.org/officeDocument/2006/relationships/slideLayout" Target="../slideLayouts/slideLayout323.xml"/><Relationship Id="rId5" Type="http://schemas.openxmlformats.org/officeDocument/2006/relationships/slideLayout" Target="../slideLayouts/slideLayout304.xml"/><Relationship Id="rId15" Type="http://schemas.openxmlformats.org/officeDocument/2006/relationships/slideLayout" Target="../slideLayouts/slideLayout314.xml"/><Relationship Id="rId23" Type="http://schemas.openxmlformats.org/officeDocument/2006/relationships/slideLayout" Target="../slideLayouts/slideLayout322.xml"/><Relationship Id="rId28" Type="http://schemas.openxmlformats.org/officeDocument/2006/relationships/slideLayout" Target="../slideLayouts/slideLayout327.xml"/><Relationship Id="rId10" Type="http://schemas.openxmlformats.org/officeDocument/2006/relationships/slideLayout" Target="../slideLayouts/slideLayout309.xml"/><Relationship Id="rId19" Type="http://schemas.openxmlformats.org/officeDocument/2006/relationships/slideLayout" Target="../slideLayouts/slideLayout318.xml"/><Relationship Id="rId31" Type="http://schemas.openxmlformats.org/officeDocument/2006/relationships/image" Target="../media/image1.png"/><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slideLayout" Target="../slideLayouts/slideLayout313.xml"/><Relationship Id="rId22" Type="http://schemas.openxmlformats.org/officeDocument/2006/relationships/slideLayout" Target="../slideLayouts/slideLayout321.xml"/><Relationship Id="rId27" Type="http://schemas.openxmlformats.org/officeDocument/2006/relationships/slideLayout" Target="../slideLayouts/slideLayout326.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29" Type="http://schemas.openxmlformats.org/officeDocument/2006/relationships/image" Target="../media/image18.png"/><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image" Target="../media/image17.png"/><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26" Type="http://schemas.openxmlformats.org/officeDocument/2006/relationships/slideLayout" Target="../slideLayouts/slideLayout380.xml"/><Relationship Id="rId3" Type="http://schemas.openxmlformats.org/officeDocument/2006/relationships/slideLayout" Target="../slideLayouts/slideLayout357.xml"/><Relationship Id="rId21" Type="http://schemas.openxmlformats.org/officeDocument/2006/relationships/slideLayout" Target="../slideLayouts/slideLayout375.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5" Type="http://schemas.openxmlformats.org/officeDocument/2006/relationships/slideLayout" Target="../slideLayouts/slideLayout379.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20" Type="http://schemas.openxmlformats.org/officeDocument/2006/relationships/slideLayout" Target="../slideLayouts/slideLayout374.xml"/><Relationship Id="rId29" Type="http://schemas.openxmlformats.org/officeDocument/2006/relationships/image" Target="../media/image18.png"/><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24" Type="http://schemas.openxmlformats.org/officeDocument/2006/relationships/slideLayout" Target="../slideLayouts/slideLayout378.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23" Type="http://schemas.openxmlformats.org/officeDocument/2006/relationships/slideLayout" Target="../slideLayouts/slideLayout377.xml"/><Relationship Id="rId28" Type="http://schemas.openxmlformats.org/officeDocument/2006/relationships/image" Target="../media/image17.png"/><Relationship Id="rId10" Type="http://schemas.openxmlformats.org/officeDocument/2006/relationships/slideLayout" Target="../slideLayouts/slideLayout364.xml"/><Relationship Id="rId19" Type="http://schemas.openxmlformats.org/officeDocument/2006/relationships/slideLayout" Target="../slideLayouts/slideLayout373.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 Id="rId22" Type="http://schemas.openxmlformats.org/officeDocument/2006/relationships/slideLayout" Target="../slideLayouts/slideLayout376.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88.xml"/><Relationship Id="rId3" Type="http://schemas.openxmlformats.org/officeDocument/2006/relationships/slideLayout" Target="../slideLayouts/slideLayout383.xml"/><Relationship Id="rId7" Type="http://schemas.openxmlformats.org/officeDocument/2006/relationships/slideLayout" Target="../slideLayouts/slideLayout387.xml"/><Relationship Id="rId12" Type="http://schemas.openxmlformats.org/officeDocument/2006/relationships/image" Target="../media/image61.png"/><Relationship Id="rId2" Type="http://schemas.openxmlformats.org/officeDocument/2006/relationships/slideLayout" Target="../slideLayouts/slideLayout382.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theme" Target="../theme/theme16.xml"/><Relationship Id="rId5" Type="http://schemas.openxmlformats.org/officeDocument/2006/relationships/slideLayout" Target="../slideLayouts/slideLayout385.xml"/><Relationship Id="rId10" Type="http://schemas.openxmlformats.org/officeDocument/2006/relationships/slideLayout" Target="../slideLayouts/slideLayout390.xml"/><Relationship Id="rId4" Type="http://schemas.openxmlformats.org/officeDocument/2006/relationships/slideLayout" Target="../slideLayouts/slideLayout384.xml"/><Relationship Id="rId9" Type="http://schemas.openxmlformats.org/officeDocument/2006/relationships/slideLayout" Target="../slideLayouts/slideLayout3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image" Target="../media/image15.png"/><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theme" Target="../theme/theme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theme" Target="../theme/theme3.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image" Target="../media/image18.png"/><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image" Target="../media/image1.png"/><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theme" Target="../theme/theme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5" Type="http://schemas.openxmlformats.org/officeDocument/2006/relationships/slideLayout" Target="../slideLayouts/slideLayout140.xml"/><Relationship Id="rId4"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theme" Target="../theme/theme6.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slideLayout" Target="../slideLayouts/slideLayout197.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42" Type="http://schemas.openxmlformats.org/officeDocument/2006/relationships/slideLayout" Target="../slideLayouts/slideLayout200.xml"/><Relationship Id="rId47" Type="http://schemas.openxmlformats.org/officeDocument/2006/relationships/slideLayout" Target="../slideLayouts/slideLayout205.xml"/><Relationship Id="rId50" Type="http://schemas.openxmlformats.org/officeDocument/2006/relationships/slideLayout" Target="../slideLayouts/slideLayout208.xml"/><Relationship Id="rId55" Type="http://schemas.openxmlformats.org/officeDocument/2006/relationships/slideLayout" Target="../slideLayouts/slideLayout213.xml"/><Relationship Id="rId7" Type="http://schemas.openxmlformats.org/officeDocument/2006/relationships/slideLayout" Target="../slideLayouts/slideLayout16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9" Type="http://schemas.openxmlformats.org/officeDocument/2006/relationships/slideLayout" Target="../slideLayouts/slideLayout187.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40" Type="http://schemas.openxmlformats.org/officeDocument/2006/relationships/slideLayout" Target="../slideLayouts/slideLayout198.xml"/><Relationship Id="rId45" Type="http://schemas.openxmlformats.org/officeDocument/2006/relationships/slideLayout" Target="../slideLayouts/slideLayout203.xml"/><Relationship Id="rId53" Type="http://schemas.openxmlformats.org/officeDocument/2006/relationships/slideLayout" Target="../slideLayouts/slideLayout211.xml"/><Relationship Id="rId58" Type="http://schemas.openxmlformats.org/officeDocument/2006/relationships/theme" Target="../theme/theme8.xml"/><Relationship Id="rId5" Type="http://schemas.openxmlformats.org/officeDocument/2006/relationships/slideLayout" Target="../slideLayouts/slideLayout163.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43" Type="http://schemas.openxmlformats.org/officeDocument/2006/relationships/slideLayout" Target="../slideLayouts/slideLayout201.xml"/><Relationship Id="rId48" Type="http://schemas.openxmlformats.org/officeDocument/2006/relationships/slideLayout" Target="../slideLayouts/slideLayout206.xml"/><Relationship Id="rId56" Type="http://schemas.openxmlformats.org/officeDocument/2006/relationships/slideLayout" Target="../slideLayouts/slideLayout214.xml"/><Relationship Id="rId8" Type="http://schemas.openxmlformats.org/officeDocument/2006/relationships/slideLayout" Target="../slideLayouts/slideLayout166.xml"/><Relationship Id="rId51" Type="http://schemas.openxmlformats.org/officeDocument/2006/relationships/slideLayout" Target="../slideLayouts/slideLayout209.xml"/><Relationship Id="rId3" Type="http://schemas.openxmlformats.org/officeDocument/2006/relationships/slideLayout" Target="../slideLayouts/slideLayout161.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 Id="rId46" Type="http://schemas.openxmlformats.org/officeDocument/2006/relationships/slideLayout" Target="../slideLayouts/slideLayout204.xml"/><Relationship Id="rId59" Type="http://schemas.openxmlformats.org/officeDocument/2006/relationships/image" Target="../media/image1.png"/><Relationship Id="rId20" Type="http://schemas.openxmlformats.org/officeDocument/2006/relationships/slideLayout" Target="../slideLayouts/slideLayout178.xml"/><Relationship Id="rId41" Type="http://schemas.openxmlformats.org/officeDocument/2006/relationships/slideLayout" Target="../slideLayouts/slideLayout199.xml"/><Relationship Id="rId54" Type="http://schemas.openxmlformats.org/officeDocument/2006/relationships/slideLayout" Target="../slideLayouts/slideLayout212.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49" Type="http://schemas.openxmlformats.org/officeDocument/2006/relationships/slideLayout" Target="../slideLayouts/slideLayout207.xml"/><Relationship Id="rId57" Type="http://schemas.openxmlformats.org/officeDocument/2006/relationships/slideLayout" Target="../slideLayouts/slideLayout215.xml"/><Relationship Id="rId10" Type="http://schemas.openxmlformats.org/officeDocument/2006/relationships/slideLayout" Target="../slideLayouts/slideLayout168.xml"/><Relationship Id="rId31" Type="http://schemas.openxmlformats.org/officeDocument/2006/relationships/slideLayout" Target="../slideLayouts/slideLayout189.xml"/><Relationship Id="rId44" Type="http://schemas.openxmlformats.org/officeDocument/2006/relationships/slideLayout" Target="../slideLayouts/slideLayout202.xml"/><Relationship Id="rId52" Type="http://schemas.openxmlformats.org/officeDocument/2006/relationships/slideLayout" Target="../slideLayouts/slideLayout2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3.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9.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7622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0" r:id="rId29"/>
    <p:sldLayoutId id="2147483931" r:id="rId30"/>
    <p:sldLayoutId id="2147483716" r:id="rId31"/>
    <p:sldLayoutId id="2147483717" r:id="rId32"/>
    <p:sldLayoutId id="2147483718" r:id="rId33"/>
    <p:sldLayoutId id="2147483719" r:id="rId34"/>
    <p:sldLayoutId id="2147483720"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6" r:id="rId56"/>
    <p:sldLayoutId id="2147483933" r:id="rId5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0" y="1189178"/>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6636703"/>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6" r:id="rId11"/>
  </p:sldLayoutIdLst>
  <p:transition>
    <p:fade/>
  </p:transition>
  <p:txStyles>
    <p:titleStyle>
      <a:lvl1pPr algn="l" defTabSz="913330"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2pPr>
      <a:lvl3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3pPr>
      <a:lvl4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4pPr>
      <a:lvl5pPr algn="l" defTabSz="913330" rtl="0" fontAlgn="base">
        <a:lnSpc>
          <a:spcPct val="90000"/>
        </a:lnSpc>
        <a:spcBef>
          <a:spcPct val="0"/>
        </a:spcBef>
        <a:spcAft>
          <a:spcPct val="0"/>
        </a:spcAft>
        <a:defRPr sz="5293">
          <a:solidFill>
            <a:schemeClr val="tx1"/>
          </a:solidFill>
          <a:latin typeface="Segoe UI Light" charset="0"/>
          <a:ea typeface="ＭＳ Ｐゴシック" charset="0"/>
        </a:defRPr>
      </a:lvl5pPr>
      <a:lvl6pPr marL="448107" algn="l" defTabSz="913330" rtl="0" fontAlgn="base">
        <a:lnSpc>
          <a:spcPct val="90000"/>
        </a:lnSpc>
        <a:spcBef>
          <a:spcPct val="0"/>
        </a:spcBef>
        <a:spcAft>
          <a:spcPct val="0"/>
        </a:spcAft>
        <a:defRPr sz="5293">
          <a:solidFill>
            <a:schemeClr val="tx1"/>
          </a:solidFill>
          <a:latin typeface="Segoe UI Light" charset="0"/>
          <a:ea typeface="ＭＳ Ｐゴシック" charset="0"/>
        </a:defRPr>
      </a:lvl6pPr>
      <a:lvl7pPr marL="896214" algn="l" defTabSz="913330" rtl="0" fontAlgn="base">
        <a:lnSpc>
          <a:spcPct val="90000"/>
        </a:lnSpc>
        <a:spcBef>
          <a:spcPct val="0"/>
        </a:spcBef>
        <a:spcAft>
          <a:spcPct val="0"/>
        </a:spcAft>
        <a:defRPr sz="5293">
          <a:solidFill>
            <a:schemeClr val="tx1"/>
          </a:solidFill>
          <a:latin typeface="Segoe UI Light" charset="0"/>
          <a:ea typeface="ＭＳ Ｐゴシック" charset="0"/>
        </a:defRPr>
      </a:lvl7pPr>
      <a:lvl8pPr marL="1344321" algn="l" defTabSz="913330" rtl="0" fontAlgn="base">
        <a:lnSpc>
          <a:spcPct val="90000"/>
        </a:lnSpc>
        <a:spcBef>
          <a:spcPct val="0"/>
        </a:spcBef>
        <a:spcAft>
          <a:spcPct val="0"/>
        </a:spcAft>
        <a:defRPr sz="5293">
          <a:solidFill>
            <a:schemeClr val="tx1"/>
          </a:solidFill>
          <a:latin typeface="Segoe UI Light" charset="0"/>
          <a:ea typeface="ＭＳ Ｐゴシック" charset="0"/>
        </a:defRPr>
      </a:lvl8pPr>
      <a:lvl9pPr marL="1792429" algn="l" defTabSz="913330" rtl="0" fontAlgn="base">
        <a:lnSpc>
          <a:spcPct val="90000"/>
        </a:lnSpc>
        <a:spcBef>
          <a:spcPct val="0"/>
        </a:spcBef>
        <a:spcAft>
          <a:spcPct val="0"/>
        </a:spcAft>
        <a:defRPr sz="5293">
          <a:solidFill>
            <a:schemeClr val="tx1"/>
          </a:solidFill>
          <a:latin typeface="Segoe UI Light" charset="0"/>
          <a:ea typeface="ＭＳ Ｐゴシック" charset="0"/>
        </a:defRPr>
      </a:lvl9pPr>
    </p:titleStyle>
    <p:bodyStyle>
      <a:lvl1pPr marL="336080" indent="-336080" algn="l" defTabSz="913330" rtl="0" fontAlgn="base">
        <a:lnSpc>
          <a:spcPct val="90000"/>
        </a:lnSpc>
        <a:spcBef>
          <a:spcPct val="20000"/>
        </a:spcBef>
        <a:spcAft>
          <a:spcPct val="0"/>
        </a:spcAft>
        <a:buSzPct val="90000"/>
        <a:buFont typeface="Arial" charset="0"/>
        <a:buChar char="•"/>
        <a:defRPr sz="392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581" indent="-236500" algn="l" defTabSz="913330"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187" indent="-224054" algn="l" defTabSz="913330"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241" indent="-224054" algn="l" defTabSz="91333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294" indent="-224054" algn="l" defTabSz="91333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2360034756"/>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2" r:id="rId15"/>
    <p:sldLayoutId id="2147484063" r:id="rId16"/>
    <p:sldLayoutId id="2147484064" r:id="rId17"/>
    <p:sldLayoutId id="2147484065" r:id="rId18"/>
    <p:sldLayoutId id="2147484066" r:id="rId19"/>
    <p:sldLayoutId id="2147484067" r:id="rId20"/>
    <p:sldLayoutId id="2147484068" r:id="rId21"/>
    <p:sldLayoutId id="2147484069" r:id="rId22"/>
    <p:sldLayoutId id="2147484070" r:id="rId23"/>
    <p:sldLayoutId id="2147484071" r:id="rId24"/>
    <p:sldLayoutId id="2147484072" r:id="rId25"/>
    <p:sldLayoutId id="2147484073" r:id="rId26"/>
    <p:sldLayoutId id="2147484074" r:id="rId27"/>
    <p:sldLayoutId id="2147484075" r:id="rId28"/>
    <p:sldLayoutId id="2147484076" r:id="rId29"/>
    <p:sldLayoutId id="2147484077" r:id="rId30"/>
    <p:sldLayoutId id="2147484078" r:id="rId31"/>
    <p:sldLayoutId id="2147484079" r:id="rId32"/>
    <p:sldLayoutId id="2147484080" r:id="rId33"/>
    <p:sldLayoutId id="2147484081" r:id="rId34"/>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marL="0" marR="0" lvl="0" indent="0" algn="r" defTabSz="914192"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gradFill>
                  <a:gsLst>
                    <a:gs pos="2239">
                      <a:srgbClr val="505050"/>
                    </a:gs>
                    <a:gs pos="11940">
                      <a:srgbClr val="505050"/>
                    </a:gs>
                  </a:gsLst>
                  <a:lin ang="5400000" scaled="0"/>
                </a:gradFill>
                <a:effectLst/>
                <a:uLnTx/>
                <a:uFillTx/>
                <a:latin typeface="Segoe UI"/>
                <a:ea typeface="+mn-ea"/>
                <a:cs typeface="+mn-cs"/>
              </a:rPr>
              <a:pPr marL="0" marR="0" lvl="0" indent="0" algn="r" defTabSz="914192"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gradFill>
                <a:gsLst>
                  <a:gs pos="2239">
                    <a:srgbClr val="505050"/>
                  </a:gs>
                  <a:gs pos="1194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499945313"/>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 id="2147484096" r:id="rId14"/>
    <p:sldLayoutId id="2147484097" r:id="rId15"/>
    <p:sldLayoutId id="2147484098" r:id="rId16"/>
    <p:sldLayoutId id="2147484099" r:id="rId17"/>
    <p:sldLayoutId id="2147484100" r:id="rId18"/>
    <p:sldLayoutId id="2147484101" r:id="rId19"/>
    <p:sldLayoutId id="2147484102" r:id="rId20"/>
    <p:sldLayoutId id="2147484103" r:id="rId21"/>
    <p:sldLayoutId id="2147484104" r:id="rId22"/>
    <p:sldLayoutId id="2147484105" r:id="rId23"/>
    <p:sldLayoutId id="2147484106" r:id="rId24"/>
    <p:sldLayoutId id="2147484107" r:id="rId25"/>
    <p:sldLayoutId id="2147484108" r:id="rId26"/>
    <p:sldLayoutId id="2147484109" r:id="rId27"/>
    <p:sldLayoutId id="2147484110" r:id="rId28"/>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52580676"/>
      </p:ext>
    </p:extLst>
  </p:cSld>
  <p:clrMap bg1="dk1" tx1="lt1" bg2="dk2" tx2="lt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 id="2147484129" r:id="rId18"/>
    <p:sldLayoutId id="2147484130" r:id="rId19"/>
    <p:sldLayoutId id="2147484131" r:id="rId20"/>
    <p:sldLayoutId id="2147484132" r:id="rId21"/>
    <p:sldLayoutId id="2147484133" r:id="rId22"/>
    <p:sldLayoutId id="2147484134" r:id="rId23"/>
    <p:sldLayoutId id="2147484135" r:id="rId24"/>
    <p:sldLayoutId id="2147484136" r:id="rId25"/>
    <p:sldLayoutId id="2147484137" r:id="rId26"/>
    <p:sldLayoutId id="2147484138" r:id="rId27"/>
    <p:sldLayoutId id="2147484139" r:id="rId28"/>
    <p:sldLayoutId id="214748414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761287880"/>
      </p:ext>
    </p:extLst>
  </p:cSld>
  <p:clrMap bg1="dk1" tx1="lt1" bg2="dk2" tx2="lt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70" r:id="rId26"/>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4050210618"/>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30" r:id="rId26"/>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9"/>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2"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668977832"/>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68165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3365274112"/>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7"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28"/>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28"/>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28"/>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28"/>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28"/>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370999785"/>
      </p:ext>
    </p:extLst>
  </p:cSld>
  <p:clrMap bg1="dk1" tx1="lt1" bg2="dk2" tx2="lt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3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261" tIns="91413" rIns="146261" bIns="91413" rtlCol="0" anchor="t">
            <a:noAutofit/>
          </a:bodyPr>
          <a:lstStyle/>
          <a:p>
            <a:r>
              <a:rPr lang="en-US" dirty="0"/>
              <a:t>Click to edit Master title style</a:t>
            </a:r>
          </a:p>
        </p:txBody>
      </p:sp>
      <p:sp>
        <p:nvSpPr>
          <p:cNvPr id="4" name="Text Placeholder 3"/>
          <p:cNvSpPr>
            <a:spLocks noGrp="1"/>
          </p:cNvSpPr>
          <p:nvPr>
            <p:ph type="body" idx="1"/>
          </p:nvPr>
        </p:nvSpPr>
        <p:spPr>
          <a:xfrm>
            <a:off x="269243" y="1189180"/>
            <a:ext cx="11653521" cy="1831685"/>
          </a:xfrm>
          <a:prstGeom prst="rect">
            <a:avLst/>
          </a:prstGeom>
        </p:spPr>
        <p:txBody>
          <a:bodyPr vert="horz" wrap="square" lIns="146261" tIns="91413" rIns="146261"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51158"/>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Lst>
  <p:transition>
    <p:fade/>
  </p:transition>
  <p:txStyles>
    <p:titleStyle>
      <a:lvl1pPr algn="l" defTabSz="91410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8" marR="0" indent="-336048" algn="l" defTabSz="914102"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527" marR="0" indent="-236477" algn="l" defTabSz="91410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111" marR="0" indent="-224031" algn="l" defTabSz="91410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143" marR="0" indent="-224031" algn="l" defTabSz="914102"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173" marR="0" indent="-224031" algn="l" defTabSz="914102"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3779" indent="-228526" algn="l" defTabSz="9141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31" indent="-228526" algn="l" defTabSz="9141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83" indent="-228526" algn="l" defTabSz="9141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34" indent="-228526" algn="l" defTabSz="9141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02" rtl="0" eaLnBrk="1" latinLnBrk="0" hangingPunct="1">
        <a:defRPr sz="1765" kern="1200">
          <a:solidFill>
            <a:schemeClr val="tx1"/>
          </a:solidFill>
          <a:latin typeface="+mn-lt"/>
          <a:ea typeface="+mn-ea"/>
          <a:cs typeface="+mn-cs"/>
        </a:defRPr>
      </a:lvl1pPr>
      <a:lvl2pPr marL="457051" algn="l" defTabSz="914102" rtl="0" eaLnBrk="1" latinLnBrk="0" hangingPunct="1">
        <a:defRPr sz="1765" kern="1200">
          <a:solidFill>
            <a:schemeClr val="tx1"/>
          </a:solidFill>
          <a:latin typeface="+mn-lt"/>
          <a:ea typeface="+mn-ea"/>
          <a:cs typeface="+mn-cs"/>
        </a:defRPr>
      </a:lvl2pPr>
      <a:lvl3pPr marL="914102" algn="l" defTabSz="914102" rtl="0" eaLnBrk="1" latinLnBrk="0" hangingPunct="1">
        <a:defRPr sz="1765" kern="1200">
          <a:solidFill>
            <a:schemeClr val="tx1"/>
          </a:solidFill>
          <a:latin typeface="+mn-lt"/>
          <a:ea typeface="+mn-ea"/>
          <a:cs typeface="+mn-cs"/>
        </a:defRPr>
      </a:lvl3pPr>
      <a:lvl4pPr marL="1371153" algn="l" defTabSz="914102" rtl="0" eaLnBrk="1" latinLnBrk="0" hangingPunct="1">
        <a:defRPr sz="1765" kern="1200">
          <a:solidFill>
            <a:schemeClr val="tx1"/>
          </a:solidFill>
          <a:latin typeface="+mn-lt"/>
          <a:ea typeface="+mn-ea"/>
          <a:cs typeface="+mn-cs"/>
        </a:defRPr>
      </a:lvl4pPr>
      <a:lvl5pPr marL="1828204" algn="l" defTabSz="914102" rtl="0" eaLnBrk="1" latinLnBrk="0" hangingPunct="1">
        <a:defRPr sz="1765" kern="1200">
          <a:solidFill>
            <a:schemeClr val="tx1"/>
          </a:solidFill>
          <a:latin typeface="+mn-lt"/>
          <a:ea typeface="+mn-ea"/>
          <a:cs typeface="+mn-cs"/>
        </a:defRPr>
      </a:lvl5pPr>
      <a:lvl6pPr marL="2285255" algn="l" defTabSz="914102" rtl="0" eaLnBrk="1" latinLnBrk="0" hangingPunct="1">
        <a:defRPr sz="1765" kern="1200">
          <a:solidFill>
            <a:schemeClr val="tx1"/>
          </a:solidFill>
          <a:latin typeface="+mn-lt"/>
          <a:ea typeface="+mn-ea"/>
          <a:cs typeface="+mn-cs"/>
        </a:defRPr>
      </a:lvl6pPr>
      <a:lvl7pPr marL="2742305" algn="l" defTabSz="914102" rtl="0" eaLnBrk="1" latinLnBrk="0" hangingPunct="1">
        <a:defRPr sz="1765" kern="1200">
          <a:solidFill>
            <a:schemeClr val="tx1"/>
          </a:solidFill>
          <a:latin typeface="+mn-lt"/>
          <a:ea typeface="+mn-ea"/>
          <a:cs typeface="+mn-cs"/>
        </a:defRPr>
      </a:lvl7pPr>
      <a:lvl8pPr marL="3199356" algn="l" defTabSz="914102" rtl="0" eaLnBrk="1" latinLnBrk="0" hangingPunct="1">
        <a:defRPr sz="1765" kern="1200">
          <a:solidFill>
            <a:schemeClr val="tx1"/>
          </a:solidFill>
          <a:latin typeface="+mn-lt"/>
          <a:ea typeface="+mn-ea"/>
          <a:cs typeface="+mn-cs"/>
        </a:defRPr>
      </a:lvl8pPr>
      <a:lvl9pPr marL="3656408" algn="l" defTabSz="914102"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1066460"/>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marL="0" marR="0" lvl="0" indent="0" algn="l" defTabSz="108786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marL="0" marR="0" lvl="0" indent="0" algn="r" defTabSz="1087869"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08786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238940865"/>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Lst>
  <p:transition>
    <p:fade/>
  </p:transition>
  <p:hf hdr="0" ftr="0" dt="0"/>
  <p:txStyles>
    <p:titleStyle>
      <a:lvl1pPr marL="0" algn="l" defTabSz="1087869" rtl="0" eaLnBrk="1" latinLnBrk="0" hangingPunct="1">
        <a:lnSpc>
          <a:spcPct val="90000"/>
        </a:lnSpc>
        <a:spcBef>
          <a:spcPct val="0"/>
        </a:spcBef>
        <a:buNone/>
        <a:defRPr lang="en-US" sz="4705"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353"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765"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568"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372"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372"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3"/>
            <a:ext cx="11151917" cy="7478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5" y="1447803"/>
            <a:ext cx="11155093"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2"/>
          <p:cNvSpPr>
            <a:spLocks noGrp="1"/>
          </p:cNvSpPr>
          <p:nvPr>
            <p:ph type="sldNum" sz="quarter" idx="4"/>
          </p:nvPr>
        </p:nvSpPr>
        <p:spPr>
          <a:xfrm>
            <a:off x="11447269" y="6429375"/>
            <a:ext cx="228660" cy="138499"/>
          </a:xfrm>
          <a:prstGeom prst="rect">
            <a:avLst/>
          </a:prstGeom>
          <a:noFill/>
        </p:spPr>
        <p:txBody>
          <a:bodyPr wrap="square" lIns="0" tIns="0" rIns="0" bIns="0" rtlCol="0">
            <a:spAutoFit/>
          </a:bodyPr>
          <a:lstStyle>
            <a:lvl1pPr algn="l">
              <a:defRPr lang="en-US" sz="900" spc="-20" baseline="0" smtClean="0">
                <a:gradFill>
                  <a:gsLst>
                    <a:gs pos="0">
                      <a:schemeClr val="tx1"/>
                    </a:gs>
                    <a:gs pos="10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54FBCF-C287-4348-938A-840BE8B170B4}" type="slidenum">
              <a:rPr kumimoji="0" lang="en-US" sz="900" b="0" i="0" u="none" strike="noStrike" kern="1200" cap="none" spc="-20" normalizeH="0" baseline="0" noProof="0">
                <a:ln>
                  <a:noFill/>
                </a:ln>
                <a:gradFill>
                  <a:gsLst>
                    <a:gs pos="0">
                      <a:srgbClr val="505050"/>
                    </a:gs>
                    <a:gs pos="100000">
                      <a:srgbClr val="505050"/>
                    </a:gs>
                  </a:gsLst>
                  <a:lin ang="5400000" scaled="0"/>
                </a:gra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2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rPr>
              <a:t>Microsoft Confidential</a:t>
            </a:r>
          </a:p>
        </p:txBody>
      </p:sp>
    </p:spTree>
    <p:extLst>
      <p:ext uri="{BB962C8B-B14F-4D97-AF65-F5344CB8AC3E}">
        <p14:creationId xmlns:p14="http://schemas.microsoft.com/office/powerpoint/2010/main" val="1623478959"/>
      </p:ext>
    </p:extLst>
  </p:cSld>
  <p:clrMap bg1="lt1" tx1="dk1" bg2="lt2" tx2="dk2" accent1="accent1" accent2="accent2" accent3="accent3" accent4="accent4" accent5="accent5" accent6="accent6" hlink="hlink" folHlink="folHlink"/>
  <p:sldLayoutIdLst>
    <p:sldLayoutId id="2147483959" r:id="rId1"/>
    <p:sldLayoutId id="2147483960" r:id="rId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75296213"/>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 id="2147484010" r:id="rId47"/>
    <p:sldLayoutId id="2147484011" r:id="rId48"/>
    <p:sldLayoutId id="2147484012" r:id="rId49"/>
    <p:sldLayoutId id="2147484013" r:id="rId50"/>
    <p:sldLayoutId id="2147484014" r:id="rId51"/>
    <p:sldLayoutId id="2147484015" r:id="rId52"/>
    <p:sldLayoutId id="2147484016" r:id="rId53"/>
    <p:sldLayoutId id="2147484017" r:id="rId54"/>
    <p:sldLayoutId id="2147484018" r:id="rId55"/>
    <p:sldLayoutId id="2147484019" r:id="rId56"/>
    <p:sldLayoutId id="2147484020" r:id="rId57"/>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8417522"/>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2" r:id="rId10"/>
    <p:sldLayoutId id="2147484033" r:id="rId11"/>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hemeOverride" Target="../theme/themeOverride12.xm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21" Type="http://schemas.openxmlformats.org/officeDocument/2006/relationships/hyperlink" Target="https://azure.microsoft.com/en-us/documentation/articles/expressroute-circuit-peerings/" TargetMode="External"/><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hemeOverride" Target="../theme/themeOverride16.xml"/></Relationships>
</file>

<file path=ppt/slides/_rels/slide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95.png"/><Relationship Id="rId16" Type="http://schemas.openxmlformats.org/officeDocument/2006/relationships/image" Target="../media/image109.png"/><Relationship Id="rId20"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9.xml"/><Relationship Id="rId1" Type="http://schemas.openxmlformats.org/officeDocument/2006/relationships/themeOverride" Target="../theme/themeOverride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hemeOverride" Target="../theme/themeOverride13.xml"/><Relationship Id="rId4" Type="http://schemas.openxmlformats.org/officeDocument/2006/relationships/image" Target="../media/image63.png"/></Relationships>
</file>

<file path=ppt/slides/_rels/slide2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9.xml"/><Relationship Id="rId1" Type="http://schemas.openxmlformats.org/officeDocument/2006/relationships/themeOverride" Target="../theme/themeOverr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hyperlink" Target="https://azure.microsoft.com/en-us/pricing/details/expressroute/"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hyperlink" Target="https://azure.microsoft.com/en-us/documentation/services/virtual-network/" TargetMode="External"/><Relationship Id="rId3" Type="http://schemas.openxmlformats.org/officeDocument/2006/relationships/image" Target="../media/image122.png"/><Relationship Id="rId7" Type="http://schemas.openxmlformats.org/officeDocument/2006/relationships/hyperlink" Target="https://azure.microsoft.com/en-us/documentation/articles/expressroute-prerequisites/" TargetMode="External"/><Relationship Id="rId12" Type="http://schemas.openxmlformats.org/officeDocument/2006/relationships/hyperlink" Target="https://azure.microsoft.com/en-us/documentation/articles/vpn-gateway-site-to-site-create/"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https://azure.microsoft.com/en-us/documentation/articles/expressroute-faqs/" TargetMode="External"/><Relationship Id="rId11" Type="http://schemas.openxmlformats.org/officeDocument/2006/relationships/hyperlink" Target="https://azure.microsoft.com/en-us/documentation/services/vpn-gateway/" TargetMode="External"/><Relationship Id="rId5" Type="http://schemas.openxmlformats.org/officeDocument/2006/relationships/hyperlink" Target="https://azure.microsoft.com/en-us/documentation/articles/expressroute-prerequisites/#office-365-specific-requirements" TargetMode="External"/><Relationship Id="rId10" Type="http://schemas.openxmlformats.org/officeDocument/2006/relationships/hyperlink" Target="https://azure.microsoft.com/en-us/documentation/articles/virtual-networks-udr-overview/" TargetMode="External"/><Relationship Id="rId4" Type="http://schemas.openxmlformats.org/officeDocument/2006/relationships/hyperlink" Target="https://azure.microsoft.com/en-us/documentation/services/expressroute/" TargetMode="External"/><Relationship Id="rId9" Type="http://schemas.openxmlformats.org/officeDocument/2006/relationships/hyperlink" Target="https://azure.microsoft.com/en-us/documentation/articles/virtual-networks-nsg/"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mailto:lisharii@microsoft.com" TargetMode="External"/><Relationship Id="rId13" Type="http://schemas.openxmlformats.org/officeDocument/2006/relationships/hyperlink" Target="mailto:chleroux@microsoft.com" TargetMode="External"/><Relationship Id="rId3" Type="http://schemas.openxmlformats.org/officeDocument/2006/relationships/hyperlink" Target="mailto:evlopez@microsoft.com" TargetMode="External"/><Relationship Id="rId7" Type="http://schemas.openxmlformats.org/officeDocument/2006/relationships/hyperlink" Target="mailto:plaverty@microsoft.com" TargetMode="External"/><Relationship Id="rId12" Type="http://schemas.openxmlformats.org/officeDocument/2006/relationships/hyperlink" Target="mailto:rumaritz@microsoft.com" TargetMode="External"/><Relationship Id="rId2" Type="http://schemas.openxmlformats.org/officeDocument/2006/relationships/hyperlink" Target="mailto:expressroutepartner@Microsoft.com" TargetMode="External"/><Relationship Id="rId16" Type="http://schemas.openxmlformats.org/officeDocument/2006/relationships/hyperlink" Target="mailto:fguerri@microsoft.com" TargetMode="External"/><Relationship Id="rId1" Type="http://schemas.openxmlformats.org/officeDocument/2006/relationships/slideLayout" Target="../slideLayouts/slideLayout5.xml"/><Relationship Id="rId6" Type="http://schemas.openxmlformats.org/officeDocument/2006/relationships/hyperlink" Target="mailto:kevinsul@microsoft.com" TargetMode="External"/><Relationship Id="rId11" Type="http://schemas.openxmlformats.org/officeDocument/2006/relationships/hyperlink" Target="mailto:jaswamin@microsoft.com" TargetMode="External"/><Relationship Id="rId5" Type="http://schemas.openxmlformats.org/officeDocument/2006/relationships/hyperlink" Target="mailto:ronabel@microsoft.com" TargetMode="External"/><Relationship Id="rId15" Type="http://schemas.openxmlformats.org/officeDocument/2006/relationships/hyperlink" Target="mailto:sallym@microsoft.com" TargetMode="External"/><Relationship Id="rId10" Type="http://schemas.openxmlformats.org/officeDocument/2006/relationships/hyperlink" Target="mailto:nhirose@microsoft.com" TargetMode="External"/><Relationship Id="rId4" Type="http://schemas.openxmlformats.org/officeDocument/2006/relationships/hyperlink" Target="mailto:jaimesc@microsoft.com" TargetMode="External"/><Relationship Id="rId9" Type="http://schemas.openxmlformats.org/officeDocument/2006/relationships/hyperlink" Target="mailto:lkrishna@microsoft.com" TargetMode="External"/><Relationship Id="rId14" Type="http://schemas.openxmlformats.org/officeDocument/2006/relationships/hyperlink" Target="mailto:riwarn@microsoft.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themeOverride" Target="../theme/themeOverride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hemeOverride" Target="../theme/themeOverr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emf"/><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emf"/><Relationship Id="rId17" Type="http://schemas.openxmlformats.org/officeDocument/2006/relationships/image" Target="../media/image78.emf"/><Relationship Id="rId25" Type="http://schemas.openxmlformats.org/officeDocument/2006/relationships/image" Target="../media/image86.emf"/><Relationship Id="rId33" Type="http://schemas.openxmlformats.org/officeDocument/2006/relationships/image" Target="../media/image94.jpeg"/><Relationship Id="rId2" Type="http://schemas.openxmlformats.org/officeDocument/2006/relationships/notesSlide" Target="../notesSlides/notesSlide4.xml"/><Relationship Id="rId16" Type="http://schemas.openxmlformats.org/officeDocument/2006/relationships/image" Target="../media/image77.png"/><Relationship Id="rId20" Type="http://schemas.openxmlformats.org/officeDocument/2006/relationships/image" Target="../media/image81.emf"/><Relationship Id="rId29" Type="http://schemas.openxmlformats.org/officeDocument/2006/relationships/image" Target="../media/image90.png"/><Relationship Id="rId1" Type="http://schemas.openxmlformats.org/officeDocument/2006/relationships/slideLayout" Target="../slideLayouts/slideLayout18.xml"/><Relationship Id="rId6" Type="http://schemas.openxmlformats.org/officeDocument/2006/relationships/image" Target="../media/image67.emf"/><Relationship Id="rId11" Type="http://schemas.openxmlformats.org/officeDocument/2006/relationships/image" Target="../media/image72.emf"/><Relationship Id="rId24" Type="http://schemas.openxmlformats.org/officeDocument/2006/relationships/image" Target="../media/image85.emf"/><Relationship Id="rId32" Type="http://schemas.openxmlformats.org/officeDocument/2006/relationships/image" Target="../media/image93.png"/><Relationship Id="rId5" Type="http://schemas.openxmlformats.org/officeDocument/2006/relationships/image" Target="../media/image66.emf"/><Relationship Id="rId15" Type="http://schemas.openxmlformats.org/officeDocument/2006/relationships/image" Target="../media/image76.emf"/><Relationship Id="rId23" Type="http://schemas.openxmlformats.org/officeDocument/2006/relationships/image" Target="../media/image84.emf"/><Relationship Id="rId28" Type="http://schemas.openxmlformats.org/officeDocument/2006/relationships/image" Target="../media/image89.png"/><Relationship Id="rId10" Type="http://schemas.openxmlformats.org/officeDocument/2006/relationships/image" Target="../media/image71.emf"/><Relationship Id="rId19" Type="http://schemas.openxmlformats.org/officeDocument/2006/relationships/image" Target="../media/image80.emf"/><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emf"/><Relationship Id="rId14" Type="http://schemas.openxmlformats.org/officeDocument/2006/relationships/image" Target="../media/image75.emf"/><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8" Type="http://schemas.openxmlformats.org/officeDocument/2006/relationships/image" Target="../media/image6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6.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1484842"/>
            <a:ext cx="10053638" cy="3128963"/>
          </a:xfrm>
        </p:spPr>
        <p:txBody>
          <a:bodyPr/>
          <a:lstStyle/>
          <a:p>
            <a:pPr>
              <a:lnSpc>
                <a:spcPct val="100000"/>
              </a:lnSpc>
              <a:defRPr/>
            </a:pPr>
            <a:r>
              <a:rPr sz="8000" b="1" dirty="0">
                <a:solidFill>
                  <a:srgbClr val="FFFFFF"/>
                </a:solidFill>
                <a:ea typeface="+mn-ea"/>
              </a:rPr>
              <a:t>ExpressRoute Partner Thursdays</a:t>
            </a:r>
            <a:r>
              <a:rPr sz="9600" b="1" dirty="0">
                <a:solidFill>
                  <a:srgbClr val="FFFFFF"/>
                </a:solidFill>
                <a:ea typeface="+mn-ea"/>
              </a:rPr>
              <a:t/>
            </a:r>
            <a:br>
              <a:rPr sz="9600" b="1" dirty="0">
                <a:solidFill>
                  <a:srgbClr val="FFFFFF"/>
                </a:solidFill>
                <a:ea typeface="+mn-ea"/>
              </a:rPr>
            </a:br>
            <a:r>
              <a:rPr lang="en-US" sz="2800" b="1" dirty="0">
                <a:solidFill>
                  <a:srgbClr val="FFFFFF"/>
                </a:solidFill>
                <a:ea typeface="+mn-ea"/>
              </a:rPr>
              <a:t>with the C+E Black belts &amp; Networking team</a:t>
            </a:r>
            <a:br>
              <a:rPr lang="en-US" sz="2800" b="1" dirty="0">
                <a:solidFill>
                  <a:srgbClr val="FFFFFF"/>
                </a:solidFill>
                <a:ea typeface="+mn-ea"/>
              </a:rPr>
            </a:br>
            <a:r>
              <a:rPr lang="en-US" sz="2800" b="1" dirty="0">
                <a:solidFill>
                  <a:srgbClr val="FFFFFF"/>
                </a:solidFill>
              </a:rPr>
              <a:t/>
            </a:r>
            <a:br>
              <a:rPr lang="en-US" sz="2800" b="1" dirty="0">
                <a:solidFill>
                  <a:srgbClr val="FFFFFF"/>
                </a:solidFill>
              </a:rPr>
            </a:br>
            <a:r>
              <a:rPr lang="en-US" sz="2800" b="1" dirty="0">
                <a:solidFill>
                  <a:srgbClr val="FFFFFF"/>
                </a:solidFill>
              </a:rPr>
              <a:t>Thursday, April 7, 2016</a:t>
            </a: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endParaRPr sz="9600" b="1" dirty="0">
              <a:solidFill>
                <a:srgbClr val="FFFFFF"/>
              </a:solidFill>
              <a:ea typeface="+mn-ea"/>
            </a:endParaRPr>
          </a:p>
        </p:txBody>
      </p:sp>
    </p:spTree>
    <p:extLst>
      <p:ext uri="{BB962C8B-B14F-4D97-AF65-F5344CB8AC3E}">
        <p14:creationId xmlns:p14="http://schemas.microsoft.com/office/powerpoint/2010/main" val="4133227535"/>
      </p:ext>
    </p:extLst>
  </p:cSld>
  <p:clrMapOvr>
    <a:overrideClrMapping bg1="dk1" tx1="lt1" bg2="dk2" tx2="lt2" accent1="accent1" accent2="accent2" accent3="accent3" accent4="accent4" accent5="accent5" accent6="accent6" hlink="hlink" folHlink="folHlink"/>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507167"/>
            <a:ext cx="11655840" cy="899665"/>
          </a:xfrm>
        </p:spPr>
        <p:txBody>
          <a:bodyPr/>
          <a:lstStyle/>
          <a:p>
            <a:r>
              <a:rPr lang="en-US" sz="4800" dirty="0"/>
              <a:t>ExpressRoute &amp; Microsoft Clouds</a:t>
            </a:r>
          </a:p>
        </p:txBody>
      </p:sp>
      <p:sp>
        <p:nvSpPr>
          <p:cNvPr id="6" name="Rectangle 5"/>
          <p:cNvSpPr/>
          <p:nvPr/>
        </p:nvSpPr>
        <p:spPr bwMode="auto">
          <a:xfrm>
            <a:off x="2625346" y="3614018"/>
            <a:ext cx="804139" cy="366680"/>
          </a:xfrm>
          <a:prstGeom prst="rect">
            <a:avLst/>
          </a:prstGeom>
          <a:solidFill>
            <a:srgbClr val="012264"/>
          </a:solidFill>
          <a:ln>
            <a:solidFill>
              <a:srgbClr val="04215B"/>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1" name="Freeform 539"/>
          <p:cNvSpPr>
            <a:spLocks noChangeAspect="1"/>
          </p:cNvSpPr>
          <p:nvPr/>
        </p:nvSpPr>
        <p:spPr bwMode="auto">
          <a:xfrm>
            <a:off x="343942" y="2769466"/>
            <a:ext cx="2465967" cy="16280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chemeClr val="accent1"/>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dirty="0">
              <a:ln w="76200">
                <a:solidFill>
                  <a:srgbClr val="FFFFFF"/>
                </a:solidFill>
              </a:ln>
              <a:solidFill>
                <a:srgbClr val="FFFFFF"/>
              </a:solidFill>
              <a:effectLst/>
              <a:uLnTx/>
              <a:uFillTx/>
              <a:latin typeface="Segoe UI"/>
              <a:ea typeface="+mn-ea"/>
              <a:cs typeface="+mn-cs"/>
            </a:endParaRPr>
          </a:p>
        </p:txBody>
      </p:sp>
      <p:sp>
        <p:nvSpPr>
          <p:cNvPr id="12" name="Freeform 78"/>
          <p:cNvSpPr>
            <a:spLocks noEditPoints="1"/>
          </p:cNvSpPr>
          <p:nvPr/>
        </p:nvSpPr>
        <p:spPr bwMode="black">
          <a:xfrm>
            <a:off x="1852232" y="3459490"/>
            <a:ext cx="703058" cy="70081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59305" tIns="29652" rIns="59305" bIns="29652" numCol="1" anchor="t" anchorCtr="0" compatLnSpc="1">
            <a:prstTxWarp prst="textNoShape">
              <a:avLst/>
            </a:prstTxWarp>
          </a:bodyPr>
          <a:lstStyle/>
          <a:p>
            <a:pPr marL="0" marR="0" lvl="0" indent="0" algn="l" defTabSz="493373" rtl="0" eaLnBrk="1" fontAlgn="auto" latinLnBrk="0" hangingPunct="1">
              <a:lnSpc>
                <a:spcPct val="100000"/>
              </a:lnSpc>
              <a:spcBef>
                <a:spcPts val="0"/>
              </a:spcBef>
              <a:spcAft>
                <a:spcPts val="0"/>
              </a:spcAft>
              <a:buClrTx/>
              <a:buSzTx/>
              <a:buFontTx/>
              <a:buNone/>
              <a:tabLst/>
              <a:defRPr/>
            </a:pPr>
            <a:endParaRPr kumimoji="0" lang="en-US" sz="67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TextBox 12"/>
          <p:cNvSpPr txBox="1"/>
          <p:nvPr/>
        </p:nvSpPr>
        <p:spPr>
          <a:xfrm>
            <a:off x="776313" y="3552958"/>
            <a:ext cx="1171013" cy="488796"/>
          </a:xfrm>
          <a:prstGeom prst="rect">
            <a:avLst/>
          </a:prstGeom>
          <a:no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Customer’s </a:t>
            </a:r>
            <a:br>
              <a:rPr kumimoji="0" lang="en-US" sz="1765" b="0" i="0" u="none" strike="noStrike" kern="1200" cap="none" spc="0" normalizeH="0" baseline="0" noProof="0" dirty="0">
                <a:ln>
                  <a:noFill/>
                </a:ln>
                <a:solidFill>
                  <a:srgbClr val="000000"/>
                </a:solidFill>
                <a:effectLst/>
                <a:uLnTx/>
                <a:uFillTx/>
                <a:latin typeface="Segoe UI"/>
                <a:ea typeface="+mn-ea"/>
                <a:cs typeface="+mn-cs"/>
              </a:rPr>
            </a:br>
            <a:r>
              <a:rPr kumimoji="0" lang="en-US" sz="1765" b="0" i="0" u="none" strike="noStrike" kern="1200" cap="none" spc="0" normalizeH="0" baseline="0" noProof="0" dirty="0">
                <a:ln>
                  <a:noFill/>
                </a:ln>
                <a:solidFill>
                  <a:srgbClr val="000000"/>
                </a:solidFill>
                <a:effectLst/>
                <a:uLnTx/>
                <a:uFillTx/>
                <a:latin typeface="Segoe UI"/>
                <a:ea typeface="+mn-ea"/>
                <a:cs typeface="+mn-cs"/>
              </a:rPr>
              <a:t>network</a:t>
            </a:r>
            <a:endParaRPr kumimoji="0" lang="en-US" sz="1765"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grpSp>
        <p:nvGrpSpPr>
          <p:cNvPr id="14" name="Group 13"/>
          <p:cNvGrpSpPr/>
          <p:nvPr/>
        </p:nvGrpSpPr>
        <p:grpSpPr>
          <a:xfrm>
            <a:off x="7855633" y="1414443"/>
            <a:ext cx="1079045" cy="1763398"/>
            <a:chOff x="5936940" y="1654482"/>
            <a:chExt cx="854945" cy="1132543"/>
          </a:xfrm>
          <a:solidFill>
            <a:srgbClr val="DE3C00"/>
          </a:solidFill>
        </p:grpSpPr>
        <p:sp>
          <p:nvSpPr>
            <p:cNvPr id="41" name="Rectangle 40"/>
            <p:cNvSpPr/>
            <p:nvPr/>
          </p:nvSpPr>
          <p:spPr bwMode="auto">
            <a:xfrm rot="16200000">
              <a:off x="5469389" y="2219654"/>
              <a:ext cx="1034923" cy="99820"/>
            </a:xfrm>
            <a:prstGeom prst="rect">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42" name="Right Arrow 41"/>
            <p:cNvSpPr/>
            <p:nvPr/>
          </p:nvSpPr>
          <p:spPr bwMode="auto">
            <a:xfrm>
              <a:off x="5936940" y="1654482"/>
              <a:ext cx="854945" cy="209699"/>
            </a:xfrm>
            <a:prstGeom prst="rightArrow">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grpSp>
      <p:grpSp>
        <p:nvGrpSpPr>
          <p:cNvPr id="15" name="Group 14"/>
          <p:cNvGrpSpPr/>
          <p:nvPr/>
        </p:nvGrpSpPr>
        <p:grpSpPr>
          <a:xfrm>
            <a:off x="7855632" y="4441945"/>
            <a:ext cx="1079046" cy="1853959"/>
            <a:chOff x="5936940" y="3683794"/>
            <a:chExt cx="854946" cy="1007119"/>
          </a:xfrm>
          <a:solidFill>
            <a:srgbClr val="1589DC"/>
          </a:solidFill>
        </p:grpSpPr>
        <p:sp>
          <p:nvSpPr>
            <p:cNvPr id="39" name="Rectangle 38"/>
            <p:cNvSpPr/>
            <p:nvPr/>
          </p:nvSpPr>
          <p:spPr bwMode="auto">
            <a:xfrm rot="16200000">
              <a:off x="5514217" y="4106517"/>
              <a:ext cx="945264" cy="9981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40" name="Right Arrow 39"/>
            <p:cNvSpPr/>
            <p:nvPr/>
          </p:nvSpPr>
          <p:spPr bwMode="auto">
            <a:xfrm>
              <a:off x="5945371" y="4470208"/>
              <a:ext cx="846515" cy="220705"/>
            </a:xfrm>
            <a:prstGeom prst="right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grpSp>
      <p:grpSp>
        <p:nvGrpSpPr>
          <p:cNvPr id="16" name="Group 3"/>
          <p:cNvGrpSpPr/>
          <p:nvPr/>
        </p:nvGrpSpPr>
        <p:grpSpPr>
          <a:xfrm>
            <a:off x="4648391" y="3208556"/>
            <a:ext cx="2277423" cy="1121182"/>
            <a:chOff x="3395787" y="2808815"/>
            <a:chExt cx="1804440" cy="795378"/>
          </a:xfrm>
          <a:solidFill>
            <a:schemeClr val="tx1"/>
          </a:solidFill>
        </p:grpSpPr>
        <p:grpSp>
          <p:nvGrpSpPr>
            <p:cNvPr id="34" name="Group 4"/>
            <p:cNvGrpSpPr/>
            <p:nvPr/>
          </p:nvGrpSpPr>
          <p:grpSpPr>
            <a:xfrm>
              <a:off x="3395787" y="2808815"/>
              <a:ext cx="1804440" cy="795378"/>
              <a:chOff x="4693625" y="3254337"/>
              <a:chExt cx="3048917" cy="1308187"/>
            </a:xfrm>
            <a:grpFill/>
          </p:grpSpPr>
          <p:sp>
            <p:nvSpPr>
              <p:cNvPr id="36" name="Rectangle 8"/>
              <p:cNvSpPr/>
              <p:nvPr/>
            </p:nvSpPr>
            <p:spPr bwMode="auto">
              <a:xfrm>
                <a:off x="4951866" y="3254337"/>
                <a:ext cx="2514600" cy="1308187"/>
              </a:xfrm>
              <a:prstGeom prst="rect">
                <a:avLst/>
              </a:prstGeom>
              <a:solidFill>
                <a:srgbClr val="048CF5"/>
              </a:solidFill>
              <a:ln w="38100">
                <a:solidFill>
                  <a:srgbClr val="007DDE"/>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37" name="Oval 18"/>
              <p:cNvSpPr/>
              <p:nvPr/>
            </p:nvSpPr>
            <p:spPr bwMode="auto">
              <a:xfrm>
                <a:off x="4693625" y="3254337"/>
                <a:ext cx="553285" cy="1308187"/>
              </a:xfrm>
              <a:prstGeom prst="ellipse">
                <a:avLst/>
              </a:prstGeom>
              <a:grpFill/>
              <a:ln w="381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38" name="Oval 31"/>
              <p:cNvSpPr/>
              <p:nvPr/>
            </p:nvSpPr>
            <p:spPr bwMode="auto">
              <a:xfrm>
                <a:off x="7189256" y="3254337"/>
                <a:ext cx="553286" cy="1308187"/>
              </a:xfrm>
              <a:prstGeom prst="ellipse">
                <a:avLst/>
              </a:prstGeom>
              <a:solidFill>
                <a:schemeClr val="tx1"/>
              </a:solid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grpSp>
        <p:sp>
          <p:nvSpPr>
            <p:cNvPr id="35" name="TextBox 7"/>
            <p:cNvSpPr txBox="1"/>
            <p:nvPr/>
          </p:nvSpPr>
          <p:spPr>
            <a:xfrm>
              <a:off x="3783326" y="3070084"/>
              <a:ext cx="1095982" cy="385325"/>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ExpressRoute </a:t>
              </a:r>
            </a:p>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Circuit</a:t>
              </a:r>
            </a:p>
          </p:txBody>
        </p:sp>
      </p:grpSp>
      <p:sp>
        <p:nvSpPr>
          <p:cNvPr id="17" name="Rectangle 16"/>
          <p:cNvSpPr/>
          <p:nvPr/>
        </p:nvSpPr>
        <p:spPr bwMode="auto">
          <a:xfrm>
            <a:off x="3335690" y="3142039"/>
            <a:ext cx="1208701" cy="1264103"/>
          </a:xfrm>
          <a:prstGeom prst="rect">
            <a:avLst/>
          </a:prstGeom>
          <a:solidFill>
            <a:schemeClr val="tx1"/>
          </a:solidFill>
          <a:ln w="76200">
            <a:solidFill>
              <a:srgbClr val="002060"/>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36" normalizeH="0" baseline="0" noProof="0" dirty="0">
                <a:ln>
                  <a:noFill/>
                </a:ln>
                <a:solidFill>
                  <a:srgbClr val="000000"/>
                </a:solidFill>
                <a:effectLst/>
                <a:uLnTx/>
                <a:uFillTx/>
                <a:latin typeface="Segoe UI"/>
                <a:ea typeface="+mn-ea"/>
                <a:cs typeface="+mn-cs"/>
              </a:rPr>
              <a:t>Partner Edge</a:t>
            </a:r>
            <a:endParaRPr kumimoji="0" lang="en-US" sz="1765" b="0" i="0" u="none" strike="noStrike" kern="1200" cap="none" spc="-36" normalizeH="0" baseline="0" noProof="0" dirty="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18" name="Right Arrow 17"/>
          <p:cNvSpPr/>
          <p:nvPr/>
        </p:nvSpPr>
        <p:spPr bwMode="auto">
          <a:xfrm>
            <a:off x="8483086" y="3628699"/>
            <a:ext cx="568599" cy="313346"/>
          </a:xfrm>
          <a:prstGeom prst="rightArrow">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28" name="Freeform 27"/>
          <p:cNvSpPr/>
          <p:nvPr/>
        </p:nvSpPr>
        <p:spPr bwMode="auto">
          <a:xfrm>
            <a:off x="4556983" y="3484251"/>
            <a:ext cx="472236" cy="161069"/>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29" name="Freeform 28"/>
          <p:cNvSpPr/>
          <p:nvPr/>
        </p:nvSpPr>
        <p:spPr bwMode="auto">
          <a:xfrm>
            <a:off x="4564997" y="3734881"/>
            <a:ext cx="472236" cy="161069"/>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30" name="Freeform 29"/>
          <p:cNvSpPr/>
          <p:nvPr/>
        </p:nvSpPr>
        <p:spPr bwMode="auto">
          <a:xfrm>
            <a:off x="4564997" y="3993271"/>
            <a:ext cx="469325" cy="155510"/>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22" name="Rectangle 49"/>
          <p:cNvSpPr/>
          <p:nvPr/>
        </p:nvSpPr>
        <p:spPr bwMode="auto">
          <a:xfrm>
            <a:off x="917187" y="5232780"/>
            <a:ext cx="783867" cy="314202"/>
          </a:xfrm>
          <a:prstGeom prst="rect">
            <a:avLst/>
          </a:prstGeom>
          <a:solidFill>
            <a:srgbClr val="7030A0"/>
          </a:solidFill>
          <a:ln>
            <a:solidFill>
              <a:schemeClr val="bg1"/>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23" name="Rectangle 50"/>
          <p:cNvSpPr/>
          <p:nvPr/>
        </p:nvSpPr>
        <p:spPr bwMode="auto">
          <a:xfrm>
            <a:off x="917187" y="5625373"/>
            <a:ext cx="783867" cy="314202"/>
          </a:xfrm>
          <a:prstGeom prst="rect">
            <a:avLst/>
          </a:prstGeom>
          <a:solidFill>
            <a:srgbClr val="1589DC"/>
          </a:solidFill>
          <a:ln>
            <a:solidFill>
              <a:schemeClr val="bg1"/>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24" name="TextBox 51"/>
          <p:cNvSpPr txBox="1"/>
          <p:nvPr/>
        </p:nvSpPr>
        <p:spPr>
          <a:xfrm>
            <a:off x="1824760" y="5275042"/>
            <a:ext cx="3697091" cy="244398"/>
          </a:xfrm>
          <a:prstGeom prst="rect">
            <a:avLst/>
          </a:prstGeom>
          <a:no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Traffic to public IP addresses in Azure</a:t>
            </a:r>
          </a:p>
        </p:txBody>
      </p:sp>
      <p:sp>
        <p:nvSpPr>
          <p:cNvPr id="25" name="TextBox 52"/>
          <p:cNvSpPr txBox="1"/>
          <p:nvPr/>
        </p:nvSpPr>
        <p:spPr>
          <a:xfrm>
            <a:off x="1824760" y="5648214"/>
            <a:ext cx="3478453" cy="244426"/>
          </a:xfrm>
          <a:prstGeom prst="rect">
            <a:avLst/>
          </a:prstGeom>
          <a:no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Traffic to Virtual Networks (VNETs) </a:t>
            </a:r>
          </a:p>
        </p:txBody>
      </p:sp>
      <p:sp>
        <p:nvSpPr>
          <p:cNvPr id="26" name="Rectangle 53"/>
          <p:cNvSpPr/>
          <p:nvPr/>
        </p:nvSpPr>
        <p:spPr bwMode="auto">
          <a:xfrm>
            <a:off x="925202" y="4829981"/>
            <a:ext cx="783867" cy="314202"/>
          </a:xfrm>
          <a:prstGeom prst="rect">
            <a:avLst/>
          </a:prstGeom>
          <a:solidFill>
            <a:srgbClr val="DE3C00"/>
          </a:solidFill>
          <a:ln>
            <a:solidFill>
              <a:schemeClr val="bg1"/>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27" name="TextBox 54"/>
          <p:cNvSpPr txBox="1"/>
          <p:nvPr/>
        </p:nvSpPr>
        <p:spPr>
          <a:xfrm>
            <a:off x="1824760" y="4881195"/>
            <a:ext cx="2813157" cy="244398"/>
          </a:xfrm>
          <a:prstGeom prst="rect">
            <a:avLst/>
          </a:prstGeom>
          <a:no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Traffic to Office 365 Services</a:t>
            </a:r>
          </a:p>
        </p:txBody>
      </p:sp>
      <p:grpSp>
        <p:nvGrpSpPr>
          <p:cNvPr id="121" name="Group 120"/>
          <p:cNvGrpSpPr/>
          <p:nvPr/>
        </p:nvGrpSpPr>
        <p:grpSpPr>
          <a:xfrm>
            <a:off x="9259471" y="2638795"/>
            <a:ext cx="2496902" cy="1658721"/>
            <a:chOff x="8946776" y="2955276"/>
            <a:chExt cx="2546970" cy="1691982"/>
          </a:xfrm>
        </p:grpSpPr>
        <p:sp>
          <p:nvSpPr>
            <p:cNvPr id="95"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7030A0"/>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4" name="Picture 1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111" y="2971886"/>
              <a:ext cx="780290" cy="780290"/>
            </a:xfrm>
            <a:prstGeom prst="rect">
              <a:avLst/>
            </a:prstGeom>
            <a:ln>
              <a:solidFill>
                <a:schemeClr val="tx2"/>
              </a:solidFill>
            </a:ln>
          </p:spPr>
        </p:pic>
        <p:pic>
          <p:nvPicPr>
            <p:cNvPr id="111" name="Picture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a:ln>
              <a:solidFill>
                <a:schemeClr val="tx2"/>
              </a:solidFill>
            </a:ln>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a:ln>
              <a:solidFill>
                <a:schemeClr val="tx2"/>
              </a:solidFill>
            </a:ln>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a:ln>
              <a:solidFill>
                <a:schemeClr val="tx2"/>
              </a:solidFill>
            </a:ln>
          </p:spPr>
        </p:pic>
        <p:pic>
          <p:nvPicPr>
            <p:cNvPr id="114" name="Picture 1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a:ln>
              <a:solidFill>
                <a:schemeClr val="tx2"/>
              </a:solidFill>
            </a:ln>
          </p:spPr>
        </p:pic>
        <p:pic>
          <p:nvPicPr>
            <p:cNvPr id="115" name="Picture 1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a:ln>
              <a:solidFill>
                <a:schemeClr val="tx2"/>
              </a:solidFill>
            </a:ln>
          </p:spPr>
        </p:pic>
        <p:pic>
          <p:nvPicPr>
            <p:cNvPr id="116" name="Picture 1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a:ln>
              <a:solidFill>
                <a:schemeClr val="tx2"/>
              </a:solidFill>
            </a:ln>
          </p:spPr>
        </p:pic>
        <p:pic>
          <p:nvPicPr>
            <p:cNvPr id="117" name="Picture 1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a:ln>
              <a:solidFill>
                <a:schemeClr val="tx2"/>
              </a:solidFill>
            </a:ln>
          </p:spPr>
        </p:pic>
        <p:pic>
          <p:nvPicPr>
            <p:cNvPr id="118" name="Picture 1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a:ln>
              <a:solidFill>
                <a:schemeClr val="tx2"/>
              </a:solidFill>
            </a:ln>
          </p:spPr>
        </p:pic>
        <p:pic>
          <p:nvPicPr>
            <p:cNvPr id="119" name="Picture 1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a:ln>
              <a:solidFill>
                <a:schemeClr val="tx2"/>
              </a:solidFill>
            </a:ln>
          </p:spPr>
        </p:pic>
      </p:grpSp>
      <p:grpSp>
        <p:nvGrpSpPr>
          <p:cNvPr id="123" name="Group 122"/>
          <p:cNvGrpSpPr/>
          <p:nvPr/>
        </p:nvGrpSpPr>
        <p:grpSpPr>
          <a:xfrm>
            <a:off x="9184795" y="4788471"/>
            <a:ext cx="2496901" cy="1658721"/>
            <a:chOff x="8946776" y="4891686"/>
            <a:chExt cx="2546969" cy="1691982"/>
          </a:xfrm>
        </p:grpSpPr>
        <p:sp>
          <p:nvSpPr>
            <p:cNvPr id="43"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0472C1"/>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5" name="Picture 1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106" name="Picture 10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107" name="Picture 10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sp>
        <p:nvSpPr>
          <p:cNvPr id="103" name="Rectangle 102"/>
          <p:cNvSpPr/>
          <p:nvPr/>
        </p:nvSpPr>
        <p:spPr bwMode="auto">
          <a:xfrm>
            <a:off x="6802994" y="3993271"/>
            <a:ext cx="517133" cy="155510"/>
          </a:xfrm>
          <a:prstGeom prst="rect">
            <a:avLst/>
          </a:pr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1589DC"/>
              </a:solidFill>
              <a:effectLst/>
              <a:uLnTx/>
              <a:uFillTx/>
              <a:latin typeface="Segoe UI"/>
              <a:ea typeface="+mn-ea"/>
              <a:cs typeface="+mn-cs"/>
            </a:endParaRPr>
          </a:p>
        </p:txBody>
      </p:sp>
      <p:sp>
        <p:nvSpPr>
          <p:cNvPr id="102" name="Rectangle 101"/>
          <p:cNvSpPr/>
          <p:nvPr/>
        </p:nvSpPr>
        <p:spPr bwMode="auto">
          <a:xfrm>
            <a:off x="6807168" y="3734881"/>
            <a:ext cx="517133" cy="16419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01" name="Rectangle 100"/>
          <p:cNvSpPr/>
          <p:nvPr/>
        </p:nvSpPr>
        <p:spPr bwMode="auto">
          <a:xfrm>
            <a:off x="6802994" y="3476490"/>
            <a:ext cx="517133" cy="164197"/>
          </a:xfrm>
          <a:prstGeom prst="rect">
            <a:avLst/>
          </a:pr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0" name="Rectangle 9"/>
          <p:cNvSpPr/>
          <p:nvPr/>
        </p:nvSpPr>
        <p:spPr bwMode="auto">
          <a:xfrm>
            <a:off x="7312032" y="3177844"/>
            <a:ext cx="1208701" cy="1264103"/>
          </a:xfrm>
          <a:prstGeom prst="rect">
            <a:avLst/>
          </a:prstGeom>
          <a:solidFill>
            <a:schemeClr val="tx1"/>
          </a:solidFill>
          <a:ln w="76200">
            <a:solidFill>
              <a:srgbClr val="04266C"/>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36" normalizeH="0" baseline="0" noProof="0" dirty="0">
                <a:ln>
                  <a:noFill/>
                </a:ln>
                <a:solidFill>
                  <a:srgbClr val="000000"/>
                </a:solidFill>
                <a:effectLst/>
                <a:uLnTx/>
                <a:uFillTx/>
                <a:latin typeface="Segoe UI"/>
                <a:ea typeface="+mn-ea"/>
                <a:cs typeface="+mn-cs"/>
              </a:rPr>
              <a:t>Microsoft Edge</a:t>
            </a:r>
            <a:endParaRPr kumimoji="0" lang="en-US" sz="1765" b="0" i="0" u="none" strike="noStrike" kern="1200" cap="none" spc="-36" normalizeH="0" baseline="0" noProof="0" dirty="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4" name="TextBox 3"/>
          <p:cNvSpPr txBox="1"/>
          <p:nvPr/>
        </p:nvSpPr>
        <p:spPr>
          <a:xfrm>
            <a:off x="8636120" y="1985705"/>
            <a:ext cx="3591978"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O365, CRM - Microsoft Peering</a:t>
            </a:r>
          </a:p>
        </p:txBody>
      </p:sp>
      <p:sp>
        <p:nvSpPr>
          <p:cNvPr id="5" name="TextBox 4"/>
          <p:cNvSpPr txBox="1"/>
          <p:nvPr/>
        </p:nvSpPr>
        <p:spPr>
          <a:xfrm>
            <a:off x="8808301" y="4251945"/>
            <a:ext cx="37173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PaaS – Public Peering </a:t>
            </a:r>
          </a:p>
        </p:txBody>
      </p:sp>
      <p:sp>
        <p:nvSpPr>
          <p:cNvPr id="60" name="TextBox 59"/>
          <p:cNvSpPr txBox="1"/>
          <p:nvPr/>
        </p:nvSpPr>
        <p:spPr>
          <a:xfrm>
            <a:off x="8947272" y="6342450"/>
            <a:ext cx="349043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IaaS – Private Peering</a:t>
            </a:r>
          </a:p>
        </p:txBody>
      </p:sp>
      <p:grpSp>
        <p:nvGrpSpPr>
          <p:cNvPr id="68" name="Group 67"/>
          <p:cNvGrpSpPr/>
          <p:nvPr/>
        </p:nvGrpSpPr>
        <p:grpSpPr>
          <a:xfrm>
            <a:off x="9280553" y="409704"/>
            <a:ext cx="2496548" cy="1658486"/>
            <a:chOff x="9324621" y="431738"/>
            <a:chExt cx="2496548" cy="1658486"/>
          </a:xfrm>
        </p:grpSpPr>
        <p:grpSp>
          <p:nvGrpSpPr>
            <p:cNvPr id="69" name="Group 68"/>
            <p:cNvGrpSpPr/>
            <p:nvPr/>
          </p:nvGrpSpPr>
          <p:grpSpPr>
            <a:xfrm>
              <a:off x="9324621" y="431738"/>
              <a:ext cx="2496548" cy="1658486"/>
              <a:chOff x="8946776" y="982662"/>
              <a:chExt cx="2546970" cy="1691982"/>
            </a:xfrm>
          </p:grpSpPr>
          <p:sp>
            <p:nvSpPr>
              <p:cNvPr id="71"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DE3C00"/>
                </a:solidFill>
              </a:ln>
              <a:scene3d>
                <a:camera prst="orthographicFront"/>
                <a:lightRig rig="threePt" dir="t"/>
              </a:scene3d>
              <a:sp3d>
                <a:bevelT/>
              </a:sp3d>
              <a:extLst/>
            </p:spPr>
            <p:txBody>
              <a:bodyPr vert="horz" wrap="square" lIns="65901" tIns="32950" rIns="65901" bIns="32950" numCol="1" anchor="t" anchorCtr="0" compatLnSpc="1">
                <a:prstTxWarp prst="textNoShape">
                  <a:avLst/>
                </a:prstTxWarp>
              </a:bodyPr>
              <a:lstStyle/>
              <a:p>
                <a:pPr defTabSz="671965"/>
                <a:endParaRPr lang="en-US" sz="1298" kern="0" dirty="0">
                  <a:solidFill>
                    <a:srgbClr val="FFFFFF"/>
                  </a:solidFill>
                </a:endParaRPr>
              </a:p>
            </p:txBody>
          </p:sp>
          <p:pic>
            <p:nvPicPr>
              <p:cNvPr id="72" name="Picture 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954" y="1183111"/>
                <a:ext cx="657364" cy="657364"/>
              </a:xfrm>
              <a:prstGeom prst="rect">
                <a:avLst/>
              </a:prstGeom>
            </p:spPr>
          </p:pic>
          <p:pic>
            <p:nvPicPr>
              <p:cNvPr id="73" name="Picture 7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46906" y="2077197"/>
                <a:ext cx="542925" cy="542925"/>
              </a:xfrm>
              <a:prstGeom prst="rect">
                <a:avLst/>
              </a:prstGeom>
            </p:spPr>
          </p:pic>
          <p:pic>
            <p:nvPicPr>
              <p:cNvPr id="74" name="Picture 7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17116" y="1910945"/>
                <a:ext cx="557335" cy="557336"/>
              </a:xfrm>
              <a:prstGeom prst="rect">
                <a:avLst/>
              </a:prstGeom>
            </p:spPr>
          </p:pic>
          <p:pic>
            <p:nvPicPr>
              <p:cNvPr id="75" name="Picture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538782" y="2077197"/>
                <a:ext cx="563781" cy="563781"/>
              </a:xfrm>
              <a:prstGeom prst="rect">
                <a:avLst/>
              </a:prstGeom>
            </p:spPr>
          </p:pic>
        </p:grpSp>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907063" y="887046"/>
              <a:ext cx="610705" cy="610705"/>
            </a:xfrm>
            <a:prstGeom prst="rect">
              <a:avLst/>
            </a:prstGeom>
          </p:spPr>
        </p:pic>
      </p:grpSp>
      <p:sp>
        <p:nvSpPr>
          <p:cNvPr id="2" name="TextBox 1"/>
          <p:cNvSpPr txBox="1"/>
          <p:nvPr/>
        </p:nvSpPr>
        <p:spPr>
          <a:xfrm>
            <a:off x="822338" y="-20528"/>
            <a:ext cx="10406345"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hlinkClick r:id="rId21"/>
              </a:rPr>
              <a:t>https://azure.microsoft.com/en-us/documentation/articles/expressroute-circuit-peerings/</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7811409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199" y="1121305"/>
            <a:ext cx="11802533" cy="3130550"/>
          </a:xfrm>
        </p:spPr>
        <p:txBody>
          <a:bodyPr/>
          <a:lstStyle/>
          <a:p>
            <a:pPr defTabSz="914367" eaLnBrk="1" fontAlgn="auto" hangingPunct="1">
              <a:lnSpc>
                <a:spcPct val="100000"/>
              </a:lnSpc>
              <a:spcAft>
                <a:spcPts val="0"/>
              </a:spcAft>
              <a:defRPr/>
            </a:pPr>
            <a:r>
              <a:rPr sz="6000" b="1" dirty="0">
                <a:solidFill>
                  <a:srgbClr val="FFFFFF"/>
                </a:solidFill>
                <a:ea typeface="+mn-ea"/>
              </a:rPr>
              <a:t>ExpressRoute From Start to Finish</a:t>
            </a:r>
            <a:r>
              <a:rPr sz="8000" b="1" dirty="0">
                <a:solidFill>
                  <a:srgbClr val="FFFFFF"/>
                </a:solidFill>
                <a:ea typeface="+mn-ea"/>
              </a:rPr>
              <a:t/>
            </a:r>
            <a:br>
              <a:rPr sz="8000" b="1" dirty="0">
                <a:solidFill>
                  <a:srgbClr val="FFFFFF"/>
                </a:solidFill>
                <a:ea typeface="+mn-ea"/>
              </a:rPr>
            </a:br>
            <a:r>
              <a:rPr sz="8000" b="1" dirty="0">
                <a:solidFill>
                  <a:srgbClr val="FFFFFF"/>
                </a:solidFill>
                <a:ea typeface="+mn-ea"/>
              </a:rPr>
              <a:t/>
            </a:r>
            <a:br>
              <a:rPr sz="8000" b="1" dirty="0">
                <a:solidFill>
                  <a:srgbClr val="FFFFFF"/>
                </a:solidFill>
                <a:ea typeface="+mn-ea"/>
              </a:rPr>
            </a:br>
            <a:r>
              <a:rPr sz="8000" b="1" dirty="0">
                <a:solidFill>
                  <a:srgbClr val="FFFFFF"/>
                </a:solidFill>
                <a:ea typeface="+mn-ea"/>
              </a:rPr>
              <a:t>	</a:t>
            </a:r>
            <a:r>
              <a:rPr lang="en-US" sz="5400" b="1" dirty="0">
                <a:solidFill>
                  <a:srgbClr val="FFFFFF"/>
                </a:solidFill>
              </a:rPr>
              <a:t>Configuration</a:t>
            </a: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endParaRPr sz="9600" b="1" dirty="0">
              <a:solidFill>
                <a:srgbClr val="FFFFFF"/>
              </a:solidFill>
              <a:ea typeface="+mn-ea"/>
            </a:endParaRPr>
          </a:p>
        </p:txBody>
      </p:sp>
    </p:spTree>
    <p:extLst>
      <p:ext uri="{BB962C8B-B14F-4D97-AF65-F5344CB8AC3E}">
        <p14:creationId xmlns:p14="http://schemas.microsoft.com/office/powerpoint/2010/main" val="80916037"/>
      </p:ext>
    </p:extLst>
  </p:cSld>
  <p:clrMapOvr>
    <a:overrideClrMapping bg1="dk1" tx1="lt1" bg2="dk2" tx2="lt2" accent1="accent1" accent2="accent2" accent3="accent3" accent4="accent4" accent5="accent5" accent6="accent6" hlink="hlink" folHlink="folHlink"/>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ExpressRoute deployment options</a:t>
            </a:r>
            <a:endParaRPr lang="en-US" dirty="0"/>
          </a:p>
        </p:txBody>
      </p:sp>
      <p:pic>
        <p:nvPicPr>
          <p:cNvPr id="10" name="Picture 2" descr="https://acom.azurecomcdn.net/80C57D/cdn/mediahandler/docarticles/dpsmedia-prod/azure.microsoft.com/en-us/documentation/articles/expressroute-introduction/20160301124139/expressroute-connectivity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88" y="1478036"/>
            <a:ext cx="9491552" cy="41678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48317" y="5943326"/>
            <a:ext cx="5305645" cy="646331"/>
          </a:xfrm>
          <a:prstGeom prst="rect">
            <a:avLst/>
          </a:prstGeom>
          <a:noFill/>
        </p:spPr>
        <p:txBody>
          <a:bodyPr wrap="square" rtlCol="0">
            <a:spAutoFit/>
          </a:bodyPr>
          <a:lstStyle/>
          <a:p>
            <a:r>
              <a:rPr lang="it-IT" dirty="0"/>
              <a:t>ER partner </a:t>
            </a:r>
            <a:r>
              <a:rPr lang="it-IT" dirty="0" err="1"/>
              <a:t>hands</a:t>
            </a:r>
            <a:r>
              <a:rPr lang="it-IT" dirty="0"/>
              <a:t> off a LAYER 2 service to the end </a:t>
            </a:r>
            <a:r>
              <a:rPr lang="it-IT" dirty="0" err="1"/>
              <a:t>customer</a:t>
            </a:r>
            <a:endParaRPr lang="en-US" dirty="0"/>
          </a:p>
        </p:txBody>
      </p:sp>
      <p:sp>
        <p:nvSpPr>
          <p:cNvPr id="12" name="TextBox 11"/>
          <p:cNvSpPr txBox="1"/>
          <p:nvPr/>
        </p:nvSpPr>
        <p:spPr>
          <a:xfrm>
            <a:off x="7506586" y="5943326"/>
            <a:ext cx="3197079" cy="646331"/>
          </a:xfrm>
          <a:prstGeom prst="rect">
            <a:avLst/>
          </a:prstGeom>
          <a:noFill/>
        </p:spPr>
        <p:txBody>
          <a:bodyPr wrap="square" rtlCol="0">
            <a:spAutoFit/>
          </a:bodyPr>
          <a:lstStyle/>
          <a:p>
            <a:r>
              <a:rPr lang="it-IT" dirty="0"/>
              <a:t>ER partner </a:t>
            </a:r>
            <a:r>
              <a:rPr lang="it-IT" dirty="0" err="1"/>
              <a:t>hands</a:t>
            </a:r>
            <a:r>
              <a:rPr lang="it-IT" dirty="0"/>
              <a:t> off a LAYER 3 service to the end </a:t>
            </a:r>
            <a:r>
              <a:rPr lang="it-IT" dirty="0" err="1"/>
              <a:t>customer</a:t>
            </a:r>
            <a:endParaRPr lang="en-US" dirty="0"/>
          </a:p>
        </p:txBody>
      </p:sp>
      <p:sp>
        <p:nvSpPr>
          <p:cNvPr id="13" name="Right Bracket 12"/>
          <p:cNvSpPr/>
          <p:nvPr/>
        </p:nvSpPr>
        <p:spPr>
          <a:xfrm rot="5400000">
            <a:off x="3668231" y="3125975"/>
            <a:ext cx="191387" cy="5380074"/>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p:cNvSpPr/>
          <p:nvPr/>
        </p:nvSpPr>
        <p:spPr>
          <a:xfrm rot="5400000">
            <a:off x="8940316" y="4286588"/>
            <a:ext cx="191392" cy="3058852"/>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75237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Layer 3 deployment</a:t>
            </a:r>
            <a:endParaRPr lang="en-US" dirty="0"/>
          </a:p>
        </p:txBody>
      </p:sp>
      <p:sp>
        <p:nvSpPr>
          <p:cNvPr id="12" name="TextBox 11"/>
          <p:cNvSpPr txBox="1"/>
          <p:nvPr/>
        </p:nvSpPr>
        <p:spPr>
          <a:xfrm>
            <a:off x="4720855" y="2132954"/>
            <a:ext cx="5305646" cy="3539430"/>
          </a:xfrm>
          <a:prstGeom prst="rect">
            <a:avLst/>
          </a:prstGeom>
          <a:noFill/>
        </p:spPr>
        <p:txBody>
          <a:bodyPr wrap="square" rtlCol="0">
            <a:spAutoFit/>
          </a:bodyPr>
          <a:lstStyle/>
          <a:p>
            <a:pPr marL="285750" indent="-285750">
              <a:buFont typeface="Arial" panose="020B0604020202020204" pitchFamily="34" charset="0"/>
              <a:buChar char="•"/>
            </a:pPr>
            <a:r>
              <a:rPr lang="it-IT" sz="2000" dirty="0"/>
              <a:t>ER partner </a:t>
            </a:r>
            <a:r>
              <a:rPr lang="it-IT" sz="2000" dirty="0" err="1"/>
              <a:t>provides</a:t>
            </a:r>
            <a:r>
              <a:rPr lang="it-IT" sz="2000" dirty="0"/>
              <a:t> IP VPN, </a:t>
            </a:r>
            <a:r>
              <a:rPr lang="it-IT" sz="2000" dirty="0" err="1"/>
              <a:t>typically</a:t>
            </a:r>
            <a:r>
              <a:rPr lang="it-IT" sz="2000" dirty="0"/>
              <a:t> over MPLS </a:t>
            </a:r>
            <a:r>
              <a:rPr lang="it-IT" sz="2000" dirty="0" err="1"/>
              <a:t>backbone</a:t>
            </a:r>
            <a:endParaRPr lang="it-IT" sz="2000" dirty="0"/>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a:t>The Microsoft network </a:t>
            </a:r>
            <a:r>
              <a:rPr lang="it-IT" sz="2000" dirty="0" err="1"/>
              <a:t>is</a:t>
            </a:r>
            <a:r>
              <a:rPr lang="it-IT" sz="2000" dirty="0"/>
              <a:t> </a:t>
            </a:r>
            <a:r>
              <a:rPr lang="it-IT" sz="2000" dirty="0" err="1"/>
              <a:t>exposed</a:t>
            </a:r>
            <a:r>
              <a:rPr lang="it-IT" sz="2000" dirty="0"/>
              <a:t> </a:t>
            </a:r>
            <a:r>
              <a:rPr lang="it-IT" sz="2000" dirty="0" err="1"/>
              <a:t>as</a:t>
            </a:r>
            <a:r>
              <a:rPr lang="it-IT" sz="2000" dirty="0"/>
              <a:t> an </a:t>
            </a:r>
            <a:r>
              <a:rPr lang="it-IT" sz="2000" dirty="0" err="1"/>
              <a:t>additional</a:t>
            </a:r>
            <a:r>
              <a:rPr lang="it-IT" sz="2000" dirty="0"/>
              <a:t> site in the </a:t>
            </a:r>
            <a:r>
              <a:rPr lang="it-IT" sz="2000" dirty="0" err="1"/>
              <a:t>customer’s</a:t>
            </a:r>
            <a:r>
              <a:rPr lang="it-IT" sz="2000" dirty="0"/>
              <a:t> IP VPN</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a:t>ER partner </a:t>
            </a:r>
            <a:r>
              <a:rPr lang="it-IT" sz="2000" dirty="0" err="1"/>
              <a:t>is</a:t>
            </a:r>
            <a:r>
              <a:rPr lang="it-IT" sz="2000" dirty="0"/>
              <a:t> </a:t>
            </a:r>
            <a:r>
              <a:rPr lang="it-IT" sz="2000" dirty="0" err="1"/>
              <a:t>responsible</a:t>
            </a:r>
            <a:r>
              <a:rPr lang="it-IT" sz="2000" dirty="0"/>
              <a:t> for meeting IP </a:t>
            </a:r>
            <a:r>
              <a:rPr lang="it-IT" sz="2000" dirty="0" err="1"/>
              <a:t>addressing</a:t>
            </a:r>
            <a:r>
              <a:rPr lang="it-IT" sz="2000" dirty="0"/>
              <a:t>/</a:t>
            </a:r>
            <a:r>
              <a:rPr lang="it-IT" sz="2000" dirty="0" err="1"/>
              <a:t>routing</a:t>
            </a:r>
            <a:r>
              <a:rPr lang="it-IT" sz="2000" dirty="0"/>
              <a:t> </a:t>
            </a:r>
            <a:r>
              <a:rPr lang="it-IT" sz="2000" dirty="0" err="1"/>
              <a:t>requirements</a:t>
            </a:r>
            <a:endParaRPr lang="it-IT" sz="2000" dirty="0"/>
          </a:p>
          <a:p>
            <a:pPr marL="800100" lvl="1" indent="-342900">
              <a:buFont typeface="+mj-lt"/>
              <a:buAutoNum type="arabicPeriod"/>
            </a:pPr>
            <a:r>
              <a:rPr lang="it-IT" sz="1600" dirty="0"/>
              <a:t>ASN</a:t>
            </a:r>
          </a:p>
          <a:p>
            <a:pPr marL="800100" lvl="1" indent="-342900">
              <a:buFont typeface="+mj-lt"/>
              <a:buAutoNum type="arabicPeriod"/>
            </a:pPr>
            <a:r>
              <a:rPr lang="it-IT" sz="1600" dirty="0"/>
              <a:t>IP </a:t>
            </a:r>
            <a:r>
              <a:rPr lang="it-IT" sz="1600" dirty="0" err="1"/>
              <a:t>addresses</a:t>
            </a:r>
            <a:r>
              <a:rPr lang="it-IT" sz="1600" dirty="0"/>
              <a:t> for the </a:t>
            </a:r>
            <a:r>
              <a:rPr lang="it-IT" sz="1600" dirty="0" err="1"/>
              <a:t>routing</a:t>
            </a:r>
            <a:r>
              <a:rPr lang="it-IT" sz="1600" dirty="0"/>
              <a:t> </a:t>
            </a:r>
            <a:r>
              <a:rPr lang="it-IT" sz="1600" dirty="0" err="1"/>
              <a:t>interfaces</a:t>
            </a:r>
            <a:r>
              <a:rPr lang="it-IT" sz="1600" dirty="0"/>
              <a:t> </a:t>
            </a:r>
          </a:p>
          <a:p>
            <a:pPr marL="800100" lvl="1" indent="-342900">
              <a:buFont typeface="+mj-lt"/>
              <a:buAutoNum type="arabicPeriod"/>
            </a:pPr>
            <a:r>
              <a:rPr lang="it-IT" sz="1600" dirty="0"/>
              <a:t>NAT pools (</a:t>
            </a:r>
            <a:r>
              <a:rPr lang="it-IT" sz="1600" dirty="0" err="1"/>
              <a:t>might</a:t>
            </a:r>
            <a:r>
              <a:rPr lang="it-IT" sz="1600" dirty="0"/>
              <a:t> be </a:t>
            </a:r>
            <a:r>
              <a:rPr lang="it-IT" sz="1600" dirty="0" err="1"/>
              <a:t>provided</a:t>
            </a:r>
            <a:r>
              <a:rPr lang="it-IT" sz="1600" dirty="0"/>
              <a:t> by the </a:t>
            </a:r>
            <a:r>
              <a:rPr lang="it-IT" sz="1600" dirty="0" err="1"/>
              <a:t>customer</a:t>
            </a:r>
            <a:r>
              <a:rPr lang="it-IT" sz="1600" dirty="0"/>
              <a:t> </a:t>
            </a:r>
            <a:r>
              <a:rPr lang="it-IT" sz="1600" dirty="0" err="1"/>
              <a:t>as</a:t>
            </a:r>
            <a:r>
              <a:rPr lang="it-IT" sz="1600" dirty="0"/>
              <a:t> </a:t>
            </a:r>
            <a:r>
              <a:rPr lang="it-IT" sz="1600" dirty="0" err="1"/>
              <a:t>well</a:t>
            </a:r>
            <a:r>
              <a:rPr lang="it-IT" sz="1600" dirty="0"/>
              <a:t>)</a:t>
            </a:r>
            <a:endParaRPr lang="en-US" sz="1600" dirty="0"/>
          </a:p>
        </p:txBody>
      </p:sp>
      <p:pic>
        <p:nvPicPr>
          <p:cNvPr id="5" name="Picture 2" descr="https://acom.azurecomcdn.net/80C57D/cdn/mediahandler/docarticles/dpsmedia-prod/azure.microsoft.com/en-us/documentation/articles/expressroute-introduction/20160301124139/expressroute-connectivitymodels.png"/>
          <p:cNvPicPr>
            <a:picLocks noChangeAspect="1" noChangeArrowheads="1"/>
          </p:cNvPicPr>
          <p:nvPr/>
        </p:nvPicPr>
        <p:blipFill rotWithShape="1">
          <a:blip r:embed="rId2">
            <a:extLst>
              <a:ext uri="{28A0092B-C50C-407E-A947-70E740481C1C}">
                <a14:useLocalDpi xmlns:a14="http://schemas.microsoft.com/office/drawing/2010/main" val="0"/>
              </a:ext>
            </a:extLst>
          </a:blip>
          <a:srcRect l="74370"/>
          <a:stretch/>
        </p:blipFill>
        <p:spPr bwMode="auto">
          <a:xfrm>
            <a:off x="1201477" y="1435508"/>
            <a:ext cx="2551816" cy="474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8775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Layer 2 deployment options</a:t>
            </a:r>
            <a:endParaRPr lang="en-US" dirty="0"/>
          </a:p>
        </p:txBody>
      </p:sp>
      <p:sp>
        <p:nvSpPr>
          <p:cNvPr id="12" name="TextBox 11"/>
          <p:cNvSpPr txBox="1"/>
          <p:nvPr/>
        </p:nvSpPr>
        <p:spPr>
          <a:xfrm>
            <a:off x="6443330" y="1782079"/>
            <a:ext cx="5305646" cy="3631763"/>
          </a:xfrm>
          <a:prstGeom prst="rect">
            <a:avLst/>
          </a:prstGeom>
          <a:noFill/>
        </p:spPr>
        <p:txBody>
          <a:bodyPr wrap="square" rtlCol="0">
            <a:spAutoFit/>
          </a:bodyPr>
          <a:lstStyle/>
          <a:p>
            <a:pPr marL="285750" indent="-285750">
              <a:buFont typeface="Arial" panose="020B0604020202020204" pitchFamily="34" charset="0"/>
              <a:buChar char="•"/>
            </a:pPr>
            <a:r>
              <a:rPr lang="it-IT" sz="2000" dirty="0"/>
              <a:t>ER partner </a:t>
            </a:r>
            <a:r>
              <a:rPr lang="it-IT" sz="2000" dirty="0" err="1"/>
              <a:t>delivers</a:t>
            </a:r>
            <a:r>
              <a:rPr lang="it-IT" sz="2000" dirty="0"/>
              <a:t> layer 2 </a:t>
            </a:r>
            <a:r>
              <a:rPr lang="it-IT" sz="2000" dirty="0" err="1"/>
              <a:t>links</a:t>
            </a:r>
            <a:r>
              <a:rPr lang="it-IT" sz="2000" dirty="0"/>
              <a:t> (</a:t>
            </a:r>
            <a:r>
              <a:rPr lang="it-IT" sz="2000" dirty="0" err="1"/>
              <a:t>primary</a:t>
            </a:r>
            <a:r>
              <a:rPr lang="it-IT" sz="2000" dirty="0"/>
              <a:t> + </a:t>
            </a:r>
            <a:r>
              <a:rPr lang="it-IT" sz="2000" dirty="0" err="1"/>
              <a:t>secondary</a:t>
            </a:r>
            <a:r>
              <a:rPr lang="it-IT" sz="2000" dirty="0"/>
              <a:t>)</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a:t>End </a:t>
            </a:r>
            <a:r>
              <a:rPr lang="it-IT" sz="2000" dirty="0" err="1"/>
              <a:t>customer</a:t>
            </a:r>
            <a:r>
              <a:rPr lang="it-IT" sz="2000" dirty="0"/>
              <a:t> must </a:t>
            </a:r>
            <a:r>
              <a:rPr lang="it-IT" sz="2000" dirty="0" err="1"/>
              <a:t>deploy</a:t>
            </a:r>
            <a:r>
              <a:rPr lang="it-IT" sz="2000" dirty="0"/>
              <a:t> </a:t>
            </a:r>
            <a:r>
              <a:rPr lang="it-IT" sz="2000" dirty="0" err="1"/>
              <a:t>routers</a:t>
            </a:r>
            <a:r>
              <a:rPr lang="it-IT" sz="2000" dirty="0"/>
              <a:t> (</a:t>
            </a:r>
            <a:r>
              <a:rPr lang="it-IT" sz="2000" dirty="0" err="1"/>
              <a:t>primary</a:t>
            </a:r>
            <a:r>
              <a:rPr lang="it-IT" sz="2000" dirty="0"/>
              <a:t> + </a:t>
            </a:r>
            <a:r>
              <a:rPr lang="it-IT" sz="2000" dirty="0" err="1"/>
              <a:t>secondary</a:t>
            </a:r>
            <a:r>
              <a:rPr lang="it-IT" sz="2000" dirty="0"/>
              <a:t>) to terminate the </a:t>
            </a:r>
            <a:r>
              <a:rPr lang="it-IT" sz="2000" dirty="0" err="1"/>
              <a:t>links</a:t>
            </a:r>
            <a:endParaRPr lang="it-IT" sz="2000" dirty="0"/>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a:t>End </a:t>
            </a:r>
            <a:r>
              <a:rPr lang="it-IT" sz="2000" dirty="0" err="1"/>
              <a:t>customer</a:t>
            </a:r>
            <a:r>
              <a:rPr lang="it-IT" sz="2000" dirty="0"/>
              <a:t> </a:t>
            </a:r>
            <a:r>
              <a:rPr lang="it-IT" sz="2000" dirty="0" err="1"/>
              <a:t>is</a:t>
            </a:r>
            <a:r>
              <a:rPr lang="it-IT" sz="2000" dirty="0"/>
              <a:t> </a:t>
            </a:r>
            <a:r>
              <a:rPr lang="it-IT" sz="2000" dirty="0" err="1"/>
              <a:t>responsible</a:t>
            </a:r>
            <a:r>
              <a:rPr lang="it-IT" sz="2000" dirty="0"/>
              <a:t> for meeting IP </a:t>
            </a:r>
            <a:r>
              <a:rPr lang="it-IT" sz="2000" dirty="0" err="1"/>
              <a:t>addressing</a:t>
            </a:r>
            <a:r>
              <a:rPr lang="it-IT" sz="2000" dirty="0"/>
              <a:t>/</a:t>
            </a:r>
            <a:r>
              <a:rPr lang="it-IT" sz="2000" dirty="0" err="1"/>
              <a:t>routing</a:t>
            </a:r>
            <a:r>
              <a:rPr lang="it-IT" sz="2000" dirty="0"/>
              <a:t> </a:t>
            </a:r>
            <a:r>
              <a:rPr lang="it-IT" sz="2000" dirty="0" err="1"/>
              <a:t>requirements</a:t>
            </a:r>
            <a:endParaRPr lang="it-IT" sz="2000" dirty="0"/>
          </a:p>
          <a:p>
            <a:pPr marL="800100" lvl="1" indent="-342900">
              <a:buFont typeface="+mj-lt"/>
              <a:buAutoNum type="arabicPeriod"/>
            </a:pPr>
            <a:r>
              <a:rPr lang="it-IT" sz="1600" dirty="0"/>
              <a:t>ASN</a:t>
            </a:r>
          </a:p>
          <a:p>
            <a:pPr marL="800100" lvl="1" indent="-342900">
              <a:buFont typeface="+mj-lt"/>
              <a:buAutoNum type="arabicPeriod"/>
            </a:pPr>
            <a:r>
              <a:rPr lang="it-IT" sz="1600" dirty="0"/>
              <a:t>IP </a:t>
            </a:r>
            <a:r>
              <a:rPr lang="it-IT" sz="1600" dirty="0" err="1"/>
              <a:t>addresses</a:t>
            </a:r>
            <a:r>
              <a:rPr lang="it-IT" sz="1600" dirty="0"/>
              <a:t> for the </a:t>
            </a:r>
            <a:r>
              <a:rPr lang="it-IT" sz="1600" dirty="0" err="1"/>
              <a:t>routing</a:t>
            </a:r>
            <a:r>
              <a:rPr lang="it-IT" sz="1600" dirty="0"/>
              <a:t> </a:t>
            </a:r>
            <a:r>
              <a:rPr lang="it-IT" sz="1600" dirty="0" err="1"/>
              <a:t>interfaces</a:t>
            </a:r>
            <a:r>
              <a:rPr lang="it-IT" sz="1600" dirty="0"/>
              <a:t> </a:t>
            </a:r>
          </a:p>
          <a:p>
            <a:pPr marL="800100" lvl="1" indent="-342900">
              <a:buFont typeface="+mj-lt"/>
              <a:buAutoNum type="arabicPeriod"/>
            </a:pPr>
            <a:r>
              <a:rPr lang="it-IT" sz="1600" dirty="0"/>
              <a:t>NAT pools</a:t>
            </a:r>
            <a:endParaRPr lang="en-US" sz="1600" dirty="0"/>
          </a:p>
        </p:txBody>
      </p:sp>
      <p:pic>
        <p:nvPicPr>
          <p:cNvPr id="8" name="Picture 2" descr="https://acom.azurecomcdn.net/80C57D/cdn/mediahandler/docarticles/dpsmedia-prod/azure.microsoft.com/en-us/documentation/articles/expressroute-introduction/20160301124139/expressroute-connectivitymodels.png"/>
          <p:cNvPicPr>
            <a:picLocks noChangeAspect="1" noChangeArrowheads="1"/>
          </p:cNvPicPr>
          <p:nvPr/>
        </p:nvPicPr>
        <p:blipFill rotWithShape="1">
          <a:blip r:embed="rId2">
            <a:extLst>
              <a:ext uri="{28A0092B-C50C-407E-A947-70E740481C1C}">
                <a14:useLocalDpi xmlns:a14="http://schemas.microsoft.com/office/drawing/2010/main" val="0"/>
              </a:ext>
            </a:extLst>
          </a:blip>
          <a:srcRect r="37143"/>
          <a:stretch/>
        </p:blipFill>
        <p:spPr bwMode="auto">
          <a:xfrm>
            <a:off x="542258" y="1403611"/>
            <a:ext cx="4678327" cy="438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87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Routing requirements</a:t>
            </a:r>
            <a:endParaRPr lang="en-US" dirty="0"/>
          </a:p>
        </p:txBody>
      </p:sp>
      <p:grpSp>
        <p:nvGrpSpPr>
          <p:cNvPr id="68" name="Group 67"/>
          <p:cNvGrpSpPr/>
          <p:nvPr/>
        </p:nvGrpSpPr>
        <p:grpSpPr>
          <a:xfrm>
            <a:off x="407464" y="1488557"/>
            <a:ext cx="7279876" cy="4178597"/>
            <a:chOff x="343942" y="409704"/>
            <a:chExt cx="11433159" cy="6037488"/>
          </a:xfrm>
        </p:grpSpPr>
        <p:sp>
          <p:nvSpPr>
            <p:cNvPr id="69" name="Rectangle 68"/>
            <p:cNvSpPr/>
            <p:nvPr/>
          </p:nvSpPr>
          <p:spPr bwMode="auto">
            <a:xfrm>
              <a:off x="2625346" y="3614018"/>
              <a:ext cx="804139" cy="366680"/>
            </a:xfrm>
            <a:prstGeom prst="rect">
              <a:avLst/>
            </a:prstGeom>
            <a:solidFill>
              <a:srgbClr val="012264"/>
            </a:solidFill>
            <a:ln>
              <a:solidFill>
                <a:srgbClr val="04215B"/>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70" name="Freeform 539"/>
            <p:cNvSpPr>
              <a:spLocks noChangeAspect="1"/>
            </p:cNvSpPr>
            <p:nvPr/>
          </p:nvSpPr>
          <p:spPr bwMode="auto">
            <a:xfrm>
              <a:off x="343942" y="2769466"/>
              <a:ext cx="2465967" cy="16280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chemeClr val="accent1"/>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w="76200">
                  <a:solidFill>
                    <a:srgbClr val="FFFFFF"/>
                  </a:solidFill>
                </a:ln>
                <a:solidFill>
                  <a:srgbClr val="FFFFFF"/>
                </a:solidFill>
                <a:effectLst/>
                <a:uLnTx/>
                <a:uFillTx/>
                <a:latin typeface="Segoe UI"/>
                <a:ea typeface="+mn-ea"/>
                <a:cs typeface="+mn-cs"/>
              </a:endParaRPr>
            </a:p>
          </p:txBody>
        </p:sp>
        <p:sp>
          <p:nvSpPr>
            <p:cNvPr id="71" name="Freeform 78"/>
            <p:cNvSpPr>
              <a:spLocks noEditPoints="1"/>
            </p:cNvSpPr>
            <p:nvPr/>
          </p:nvSpPr>
          <p:spPr bwMode="black">
            <a:xfrm>
              <a:off x="1852232" y="3459490"/>
              <a:ext cx="703058" cy="70081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59305" tIns="29652" rIns="59305" bIns="29652" numCol="1" anchor="t" anchorCtr="0" compatLnSpc="1">
              <a:prstTxWarp prst="textNoShape">
                <a:avLst/>
              </a:prstTxWarp>
            </a:bodyPr>
            <a:lstStyle/>
            <a:p>
              <a:pPr marL="0" marR="0" lvl="0" indent="0" algn="l" defTabSz="49337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TextBox 71"/>
            <p:cNvSpPr txBox="1"/>
            <p:nvPr/>
          </p:nvSpPr>
          <p:spPr>
            <a:xfrm>
              <a:off x="776314" y="3552958"/>
              <a:ext cx="1240590" cy="584715"/>
            </a:xfrm>
            <a:prstGeom prst="rect">
              <a:avLst/>
            </a:prstGeom>
            <a:no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Customer’s </a:t>
              </a:r>
              <a:br>
                <a:rPr kumimoji="0" lang="en-US" sz="1000" b="0" i="0" u="none" strike="noStrike" kern="1200" cap="none" spc="0" normalizeH="0" baseline="0" noProof="0" dirty="0">
                  <a:ln>
                    <a:noFill/>
                  </a:ln>
                  <a:solidFill>
                    <a:srgbClr val="000000"/>
                  </a:solidFill>
                  <a:effectLst/>
                  <a:uLnTx/>
                  <a:uFillTx/>
                  <a:latin typeface="Segoe UI"/>
                  <a:ea typeface="+mn-ea"/>
                  <a:cs typeface="+mn-cs"/>
                </a:rPr>
              </a:br>
              <a:r>
                <a:rPr kumimoji="0" lang="en-US" sz="1000" b="0" i="0" u="none" strike="noStrike" kern="1200" cap="none" spc="0" normalizeH="0" baseline="0" noProof="0" dirty="0">
                  <a:ln>
                    <a:noFill/>
                  </a:ln>
                  <a:solidFill>
                    <a:srgbClr val="000000"/>
                  </a:solidFill>
                  <a:effectLst/>
                  <a:uLnTx/>
                  <a:uFillTx/>
                  <a:latin typeface="Segoe UI"/>
                  <a:ea typeface="+mn-ea"/>
                  <a:cs typeface="+mn-cs"/>
                </a:rPr>
                <a:t>network</a:t>
              </a:r>
              <a:endParaRPr kumimoji="0" lang="en-US" sz="1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grpSp>
          <p:nvGrpSpPr>
            <p:cNvPr id="73" name="Group 72"/>
            <p:cNvGrpSpPr/>
            <p:nvPr/>
          </p:nvGrpSpPr>
          <p:grpSpPr>
            <a:xfrm>
              <a:off x="7855633" y="1414443"/>
              <a:ext cx="1079045" cy="1763398"/>
              <a:chOff x="5936940" y="1654482"/>
              <a:chExt cx="854945" cy="1132543"/>
            </a:xfrm>
            <a:solidFill>
              <a:srgbClr val="DE3C00"/>
            </a:solidFill>
          </p:grpSpPr>
          <p:sp>
            <p:nvSpPr>
              <p:cNvPr id="118" name="Rectangle 117"/>
              <p:cNvSpPr/>
              <p:nvPr/>
            </p:nvSpPr>
            <p:spPr bwMode="auto">
              <a:xfrm rot="16200000">
                <a:off x="5469389" y="2219654"/>
                <a:ext cx="1034923" cy="99820"/>
              </a:xfrm>
              <a:prstGeom prst="rect">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19" name="Right Arrow 118"/>
              <p:cNvSpPr/>
              <p:nvPr/>
            </p:nvSpPr>
            <p:spPr bwMode="auto">
              <a:xfrm>
                <a:off x="5936940" y="1654482"/>
                <a:ext cx="854945" cy="209699"/>
              </a:xfrm>
              <a:prstGeom prst="rightArrow">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grpSp>
        <p:grpSp>
          <p:nvGrpSpPr>
            <p:cNvPr id="74" name="Group 73"/>
            <p:cNvGrpSpPr/>
            <p:nvPr/>
          </p:nvGrpSpPr>
          <p:grpSpPr>
            <a:xfrm>
              <a:off x="7855632" y="4441945"/>
              <a:ext cx="1079046" cy="1853959"/>
              <a:chOff x="5936940" y="3683794"/>
              <a:chExt cx="854946" cy="1007119"/>
            </a:xfrm>
            <a:solidFill>
              <a:srgbClr val="1589DC"/>
            </a:solidFill>
          </p:grpSpPr>
          <p:sp>
            <p:nvSpPr>
              <p:cNvPr id="116" name="Rectangle 115"/>
              <p:cNvSpPr/>
              <p:nvPr/>
            </p:nvSpPr>
            <p:spPr bwMode="auto">
              <a:xfrm rot="16200000">
                <a:off x="5514217" y="4106517"/>
                <a:ext cx="945264" cy="9981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17" name="Right Arrow 116"/>
              <p:cNvSpPr/>
              <p:nvPr/>
            </p:nvSpPr>
            <p:spPr bwMode="auto">
              <a:xfrm>
                <a:off x="5945371" y="4470208"/>
                <a:ext cx="846515" cy="220705"/>
              </a:xfrm>
              <a:prstGeom prst="right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grpSp>
        <p:grpSp>
          <p:nvGrpSpPr>
            <p:cNvPr id="75" name="Group 3"/>
            <p:cNvGrpSpPr/>
            <p:nvPr/>
          </p:nvGrpSpPr>
          <p:grpSpPr>
            <a:xfrm>
              <a:off x="4648391" y="3208552"/>
              <a:ext cx="2277423" cy="1121181"/>
              <a:chOff x="3395787" y="2808815"/>
              <a:chExt cx="1804440" cy="795378"/>
            </a:xfrm>
            <a:solidFill>
              <a:schemeClr val="tx1"/>
            </a:solidFill>
          </p:grpSpPr>
          <p:grpSp>
            <p:nvGrpSpPr>
              <p:cNvPr id="111" name="Group 4"/>
              <p:cNvGrpSpPr/>
              <p:nvPr/>
            </p:nvGrpSpPr>
            <p:grpSpPr>
              <a:xfrm>
                <a:off x="3395787" y="2808815"/>
                <a:ext cx="1804440" cy="795378"/>
                <a:chOff x="4693625" y="3254337"/>
                <a:chExt cx="3048917" cy="1308187"/>
              </a:xfrm>
              <a:grpFill/>
            </p:grpSpPr>
            <p:sp>
              <p:nvSpPr>
                <p:cNvPr id="113" name="Rectangle 8"/>
                <p:cNvSpPr/>
                <p:nvPr/>
              </p:nvSpPr>
              <p:spPr bwMode="auto">
                <a:xfrm>
                  <a:off x="4951866" y="3254337"/>
                  <a:ext cx="2514600" cy="1308187"/>
                </a:xfrm>
                <a:prstGeom prst="rect">
                  <a:avLst/>
                </a:prstGeom>
                <a:solidFill>
                  <a:srgbClr val="048CF5"/>
                </a:solidFill>
                <a:ln w="38100">
                  <a:solidFill>
                    <a:srgbClr val="007DDE"/>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14" name="Oval 18"/>
                <p:cNvSpPr/>
                <p:nvPr/>
              </p:nvSpPr>
              <p:spPr bwMode="auto">
                <a:xfrm>
                  <a:off x="4693625" y="3254337"/>
                  <a:ext cx="553285" cy="1308187"/>
                </a:xfrm>
                <a:prstGeom prst="ellipse">
                  <a:avLst/>
                </a:prstGeom>
                <a:grpFill/>
                <a:ln w="381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15" name="Oval 31"/>
                <p:cNvSpPr/>
                <p:nvPr/>
              </p:nvSpPr>
              <p:spPr bwMode="auto">
                <a:xfrm>
                  <a:off x="7189256" y="3254337"/>
                  <a:ext cx="553286" cy="1308187"/>
                </a:xfrm>
                <a:prstGeom prst="ellipse">
                  <a:avLst/>
                </a:prstGeom>
                <a:solidFill>
                  <a:schemeClr val="tx1"/>
                </a:solid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grpSp>
          <p:sp>
            <p:nvSpPr>
              <p:cNvPr id="112" name="TextBox 7"/>
              <p:cNvSpPr txBox="1"/>
              <p:nvPr/>
            </p:nvSpPr>
            <p:spPr>
              <a:xfrm>
                <a:off x="3748870" y="3070085"/>
                <a:ext cx="1164879" cy="460893"/>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ExpressRoute </a:t>
                </a:r>
              </a:p>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Circuit</a:t>
                </a:r>
              </a:p>
            </p:txBody>
          </p:sp>
        </p:grpSp>
        <p:sp>
          <p:nvSpPr>
            <p:cNvPr id="76" name="Rectangle 75"/>
            <p:cNvSpPr/>
            <p:nvPr/>
          </p:nvSpPr>
          <p:spPr bwMode="auto">
            <a:xfrm>
              <a:off x="3335690" y="3142039"/>
              <a:ext cx="1208701" cy="1264103"/>
            </a:xfrm>
            <a:prstGeom prst="rect">
              <a:avLst/>
            </a:prstGeom>
            <a:solidFill>
              <a:schemeClr val="tx1"/>
            </a:solidFill>
            <a:ln w="76200">
              <a:solidFill>
                <a:srgbClr val="002060"/>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36" normalizeH="0" baseline="0" noProof="0" dirty="0">
                  <a:ln>
                    <a:noFill/>
                  </a:ln>
                  <a:solidFill>
                    <a:srgbClr val="000000"/>
                  </a:solidFill>
                  <a:effectLst/>
                  <a:uLnTx/>
                  <a:uFillTx/>
                  <a:latin typeface="Segoe UI"/>
                  <a:ea typeface="+mn-ea"/>
                  <a:cs typeface="+mn-cs"/>
                </a:rPr>
                <a:t>Partner Edge</a:t>
              </a:r>
              <a:endParaRPr kumimoji="0" lang="en-US" sz="1000" b="0" i="0" u="none" strike="noStrike" kern="1200" cap="none" spc="-36" normalizeH="0" baseline="0" noProof="0" dirty="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77" name="Right Arrow 76"/>
            <p:cNvSpPr/>
            <p:nvPr/>
          </p:nvSpPr>
          <p:spPr bwMode="auto">
            <a:xfrm>
              <a:off x="8483086" y="3628699"/>
              <a:ext cx="568599" cy="313346"/>
            </a:xfrm>
            <a:prstGeom prst="rightArrow">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78" name="Freeform 77"/>
            <p:cNvSpPr/>
            <p:nvPr/>
          </p:nvSpPr>
          <p:spPr bwMode="auto">
            <a:xfrm>
              <a:off x="4556983" y="3484251"/>
              <a:ext cx="472236" cy="161069"/>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79" name="Freeform 78"/>
            <p:cNvSpPr/>
            <p:nvPr/>
          </p:nvSpPr>
          <p:spPr bwMode="auto">
            <a:xfrm>
              <a:off x="4564997" y="3734881"/>
              <a:ext cx="472236" cy="161069"/>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80" name="Freeform 79"/>
            <p:cNvSpPr/>
            <p:nvPr/>
          </p:nvSpPr>
          <p:spPr bwMode="auto">
            <a:xfrm>
              <a:off x="4564997" y="3993271"/>
              <a:ext cx="469325" cy="155510"/>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grpSp>
          <p:nvGrpSpPr>
            <p:cNvPr id="81" name="Group 80"/>
            <p:cNvGrpSpPr/>
            <p:nvPr/>
          </p:nvGrpSpPr>
          <p:grpSpPr>
            <a:xfrm>
              <a:off x="9259471" y="2638795"/>
              <a:ext cx="2496902" cy="1658721"/>
              <a:chOff x="8946776" y="2955276"/>
              <a:chExt cx="2546970" cy="1691982"/>
            </a:xfrm>
          </p:grpSpPr>
          <p:sp>
            <p:nvSpPr>
              <p:cNvPr id="100"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7030A0"/>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111" y="2971886"/>
                <a:ext cx="780290" cy="780290"/>
              </a:xfrm>
              <a:prstGeom prst="rect">
                <a:avLst/>
              </a:prstGeom>
              <a:ln>
                <a:solidFill>
                  <a:schemeClr val="tx2"/>
                </a:solidFill>
              </a:ln>
            </p:spPr>
          </p:pic>
          <p:pic>
            <p:nvPicPr>
              <p:cNvPr id="102" name="Picture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a:ln>
                <a:solidFill>
                  <a:schemeClr val="tx2"/>
                </a:solidFill>
              </a:ln>
            </p:spPr>
          </p:pic>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a:ln>
                <a:solidFill>
                  <a:schemeClr val="tx2"/>
                </a:solidFill>
              </a:ln>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a:ln>
                <a:solidFill>
                  <a:schemeClr val="tx2"/>
                </a:solidFill>
              </a:ln>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a:ln>
                <a:solidFill>
                  <a:schemeClr val="tx2"/>
                </a:solidFill>
              </a:ln>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a:ln>
                <a:solidFill>
                  <a:schemeClr val="tx2"/>
                </a:solidFill>
              </a:ln>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a:ln>
                <a:solidFill>
                  <a:schemeClr val="tx2"/>
                </a:solidFill>
              </a:ln>
            </p:spPr>
          </p:pic>
          <p:pic>
            <p:nvPicPr>
              <p:cNvPr id="108" name="Picture 1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a:ln>
                <a:solidFill>
                  <a:schemeClr val="tx2"/>
                </a:solidFill>
              </a:ln>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a:ln>
                <a:solidFill>
                  <a:schemeClr val="tx2"/>
                </a:solidFill>
              </a:ln>
            </p:spPr>
          </p:pic>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a:ln>
                <a:solidFill>
                  <a:schemeClr val="tx2"/>
                </a:solidFill>
              </a:ln>
            </p:spPr>
          </p:pic>
        </p:grpSp>
        <p:grpSp>
          <p:nvGrpSpPr>
            <p:cNvPr id="82" name="Group 81"/>
            <p:cNvGrpSpPr/>
            <p:nvPr/>
          </p:nvGrpSpPr>
          <p:grpSpPr>
            <a:xfrm>
              <a:off x="9184795" y="4788471"/>
              <a:ext cx="2496901" cy="1658721"/>
              <a:chOff x="8946776" y="4891686"/>
              <a:chExt cx="2546969" cy="1691982"/>
            </a:xfrm>
          </p:grpSpPr>
          <p:sp>
            <p:nvSpPr>
              <p:cNvPr id="95"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0472C1"/>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6" name="Picture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97" name="Picture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98" name="Picture 9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99" name="Picture 9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sp>
          <p:nvSpPr>
            <p:cNvPr id="83" name="Rectangle 82"/>
            <p:cNvSpPr/>
            <p:nvPr/>
          </p:nvSpPr>
          <p:spPr bwMode="auto">
            <a:xfrm>
              <a:off x="6802994" y="3993271"/>
              <a:ext cx="517133" cy="155510"/>
            </a:xfrm>
            <a:prstGeom prst="rect">
              <a:avLst/>
            </a:pr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1589DC"/>
                </a:solidFill>
                <a:effectLst/>
                <a:uLnTx/>
                <a:uFillTx/>
                <a:latin typeface="Segoe UI"/>
                <a:ea typeface="+mn-ea"/>
                <a:cs typeface="+mn-cs"/>
              </a:endParaRPr>
            </a:p>
          </p:txBody>
        </p:sp>
        <p:sp>
          <p:nvSpPr>
            <p:cNvPr id="84" name="Rectangle 83"/>
            <p:cNvSpPr/>
            <p:nvPr/>
          </p:nvSpPr>
          <p:spPr bwMode="auto">
            <a:xfrm>
              <a:off x="6807168" y="3734881"/>
              <a:ext cx="517133" cy="16419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85" name="Rectangle 84"/>
            <p:cNvSpPr/>
            <p:nvPr/>
          </p:nvSpPr>
          <p:spPr bwMode="auto">
            <a:xfrm>
              <a:off x="6802994" y="3476490"/>
              <a:ext cx="517133" cy="164197"/>
            </a:xfrm>
            <a:prstGeom prst="rect">
              <a:avLst/>
            </a:pr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86" name="Rectangle 85"/>
            <p:cNvSpPr/>
            <p:nvPr/>
          </p:nvSpPr>
          <p:spPr bwMode="auto">
            <a:xfrm>
              <a:off x="7312032" y="3177844"/>
              <a:ext cx="1208701" cy="1264103"/>
            </a:xfrm>
            <a:prstGeom prst="rect">
              <a:avLst/>
            </a:prstGeom>
            <a:solidFill>
              <a:schemeClr val="tx1"/>
            </a:solidFill>
            <a:ln w="76200">
              <a:solidFill>
                <a:srgbClr val="04266C"/>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36" normalizeH="0" baseline="0" noProof="0" dirty="0">
                  <a:ln>
                    <a:noFill/>
                  </a:ln>
                  <a:solidFill>
                    <a:srgbClr val="000000"/>
                  </a:solidFill>
                  <a:effectLst/>
                  <a:uLnTx/>
                  <a:uFillTx/>
                  <a:latin typeface="Segoe UI"/>
                  <a:ea typeface="+mn-ea"/>
                  <a:cs typeface="+mn-cs"/>
                </a:rPr>
                <a:t>Microsoft Edge</a:t>
              </a:r>
              <a:endParaRPr kumimoji="0" lang="en-US" sz="1000" b="0" i="0" u="none" strike="noStrike" kern="1200" cap="none" spc="-36" normalizeH="0" baseline="0" noProof="0" dirty="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grpSp>
          <p:nvGrpSpPr>
            <p:cNvPr id="87" name="Group 86"/>
            <p:cNvGrpSpPr/>
            <p:nvPr/>
          </p:nvGrpSpPr>
          <p:grpSpPr>
            <a:xfrm>
              <a:off x="9280553" y="409704"/>
              <a:ext cx="2496548" cy="1658486"/>
              <a:chOff x="9324621" y="431738"/>
              <a:chExt cx="2496548" cy="1658486"/>
            </a:xfrm>
          </p:grpSpPr>
          <p:grpSp>
            <p:nvGrpSpPr>
              <p:cNvPr id="88" name="Group 87"/>
              <p:cNvGrpSpPr/>
              <p:nvPr/>
            </p:nvGrpSpPr>
            <p:grpSpPr>
              <a:xfrm>
                <a:off x="9324621" y="431738"/>
                <a:ext cx="2496548" cy="1658486"/>
                <a:chOff x="8946776" y="982662"/>
                <a:chExt cx="2546970" cy="1691982"/>
              </a:xfrm>
            </p:grpSpPr>
            <p:sp>
              <p:nvSpPr>
                <p:cNvPr id="90"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DE3C00"/>
                  </a:solidFill>
                </a:ln>
                <a:scene3d>
                  <a:camera prst="orthographicFront"/>
                  <a:lightRig rig="threePt" dir="t"/>
                </a:scene3d>
                <a:sp3d>
                  <a:bevelT/>
                </a:sp3d>
                <a:extLst/>
              </p:spPr>
              <p:txBody>
                <a:bodyPr vert="horz" wrap="square" lIns="65901" tIns="32950" rIns="65901" bIns="32950" numCol="1" anchor="t" anchorCtr="0" compatLnSpc="1">
                  <a:prstTxWarp prst="textNoShape">
                    <a:avLst/>
                  </a:prstTxWarp>
                </a:bodyPr>
                <a:lstStyle/>
                <a:p>
                  <a:pPr defTabSz="671965"/>
                  <a:endParaRPr lang="en-US" sz="800" kern="0" dirty="0">
                    <a:solidFill>
                      <a:srgbClr val="FFFFFF"/>
                    </a:solidFill>
                  </a:endParaRPr>
                </a:p>
              </p:txBody>
            </p:sp>
            <p:pic>
              <p:nvPicPr>
                <p:cNvPr id="91" name="Picture 9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954" y="1183111"/>
                  <a:ext cx="657364" cy="657364"/>
                </a:xfrm>
                <a:prstGeom prst="rect">
                  <a:avLst/>
                </a:prstGeom>
              </p:spPr>
            </p:pic>
            <p:pic>
              <p:nvPicPr>
                <p:cNvPr id="92" name="Picture 9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46906" y="2077197"/>
                  <a:ext cx="542925" cy="542925"/>
                </a:xfrm>
                <a:prstGeom prst="rect">
                  <a:avLst/>
                </a:prstGeom>
              </p:spPr>
            </p:pic>
            <p:pic>
              <p:nvPicPr>
                <p:cNvPr id="93" name="Picture 9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17116" y="1910945"/>
                  <a:ext cx="557335" cy="557336"/>
                </a:xfrm>
                <a:prstGeom prst="rect">
                  <a:avLst/>
                </a:prstGeom>
              </p:spPr>
            </p:pic>
            <p:pic>
              <p:nvPicPr>
                <p:cNvPr id="94" name="Picture 9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538782" y="2077197"/>
                  <a:ext cx="563781" cy="563781"/>
                </a:xfrm>
                <a:prstGeom prst="rect">
                  <a:avLst/>
                </a:prstGeom>
              </p:spPr>
            </p:pic>
          </p:grpSp>
          <p:pic>
            <p:nvPicPr>
              <p:cNvPr id="89" name="Picture 8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907063" y="887046"/>
                <a:ext cx="610705" cy="610705"/>
              </a:xfrm>
              <a:prstGeom prst="rect">
                <a:avLst/>
              </a:prstGeom>
            </p:spPr>
          </p:pic>
        </p:grpSp>
      </p:grpSp>
      <p:sp>
        <p:nvSpPr>
          <p:cNvPr id="120" name="Right Bracket 119"/>
          <p:cNvSpPr/>
          <p:nvPr/>
        </p:nvSpPr>
        <p:spPr>
          <a:xfrm>
            <a:off x="7900364" y="1227955"/>
            <a:ext cx="191392" cy="3058852"/>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TextBox 120"/>
          <p:cNvSpPr txBox="1"/>
          <p:nvPr/>
        </p:nvSpPr>
        <p:spPr>
          <a:xfrm>
            <a:off x="8279607" y="2314531"/>
            <a:ext cx="3444196" cy="1077218"/>
          </a:xfrm>
          <a:prstGeom prst="rect">
            <a:avLst/>
          </a:prstGeom>
          <a:noFill/>
        </p:spPr>
        <p:txBody>
          <a:bodyPr wrap="square" rtlCol="0">
            <a:spAutoFit/>
          </a:bodyPr>
          <a:lstStyle/>
          <a:p>
            <a:r>
              <a:rPr lang="it-IT" sz="1600" dirty="0"/>
              <a:t>Microsoft &amp; Azure Public </a:t>
            </a:r>
            <a:r>
              <a:rPr lang="it-IT" sz="1600" dirty="0" err="1"/>
              <a:t>peerings</a:t>
            </a:r>
            <a:endParaRPr lang="it-IT" sz="1600" dirty="0"/>
          </a:p>
          <a:p>
            <a:pPr marL="342900" indent="-342900">
              <a:buFont typeface="+mj-lt"/>
              <a:buAutoNum type="arabicPeriod"/>
            </a:pPr>
            <a:r>
              <a:rPr lang="it-IT" sz="1600" dirty="0"/>
              <a:t>Public ASN</a:t>
            </a:r>
          </a:p>
          <a:p>
            <a:pPr marL="342900" indent="-342900">
              <a:buFont typeface="+mj-lt"/>
              <a:buAutoNum type="arabicPeriod"/>
            </a:pPr>
            <a:r>
              <a:rPr lang="it-IT" sz="1600" dirty="0"/>
              <a:t>Public IP </a:t>
            </a:r>
            <a:r>
              <a:rPr lang="it-IT" sz="1600" dirty="0" err="1"/>
              <a:t>addresses</a:t>
            </a:r>
            <a:r>
              <a:rPr lang="it-IT" sz="1600" dirty="0"/>
              <a:t> </a:t>
            </a:r>
            <a:r>
              <a:rPr lang="it-IT" sz="1600" dirty="0" err="1"/>
              <a:t>registered</a:t>
            </a:r>
            <a:r>
              <a:rPr lang="it-IT" sz="1600" dirty="0"/>
              <a:t> in IRR</a:t>
            </a:r>
          </a:p>
        </p:txBody>
      </p:sp>
      <p:sp>
        <p:nvSpPr>
          <p:cNvPr id="122" name="Right Bracket 121"/>
          <p:cNvSpPr/>
          <p:nvPr/>
        </p:nvSpPr>
        <p:spPr>
          <a:xfrm>
            <a:off x="7898570" y="4468867"/>
            <a:ext cx="200954" cy="1198287"/>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p:cNvSpPr txBox="1"/>
          <p:nvPr/>
        </p:nvSpPr>
        <p:spPr>
          <a:xfrm>
            <a:off x="8279607" y="4590852"/>
            <a:ext cx="3444196" cy="830997"/>
          </a:xfrm>
          <a:prstGeom prst="rect">
            <a:avLst/>
          </a:prstGeom>
          <a:noFill/>
        </p:spPr>
        <p:txBody>
          <a:bodyPr wrap="square" rtlCol="0">
            <a:spAutoFit/>
          </a:bodyPr>
          <a:lstStyle/>
          <a:p>
            <a:r>
              <a:rPr lang="it-IT" sz="1600" dirty="0"/>
              <a:t>Azure Private </a:t>
            </a:r>
            <a:r>
              <a:rPr lang="it-IT" sz="1600" dirty="0" err="1"/>
              <a:t>peering</a:t>
            </a:r>
            <a:endParaRPr lang="it-IT" sz="1600" dirty="0"/>
          </a:p>
          <a:p>
            <a:pPr marL="342900" indent="-342900">
              <a:buFont typeface="+mj-lt"/>
              <a:buAutoNum type="arabicPeriod"/>
            </a:pPr>
            <a:r>
              <a:rPr lang="it-IT" sz="1600" dirty="0"/>
              <a:t>Private or public ASN</a:t>
            </a:r>
          </a:p>
          <a:p>
            <a:pPr marL="342900" indent="-342900">
              <a:buFont typeface="+mj-lt"/>
              <a:buAutoNum type="arabicPeriod"/>
            </a:pPr>
            <a:r>
              <a:rPr lang="it-IT" sz="1600" dirty="0"/>
              <a:t>Private or public IP </a:t>
            </a:r>
            <a:r>
              <a:rPr lang="it-IT" sz="1600" dirty="0" err="1"/>
              <a:t>addresses</a:t>
            </a:r>
            <a:endParaRPr lang="it-IT" sz="1600" dirty="0"/>
          </a:p>
        </p:txBody>
      </p:sp>
      <p:sp>
        <p:nvSpPr>
          <p:cNvPr id="2" name="TextBox 1"/>
          <p:cNvSpPr txBox="1"/>
          <p:nvPr/>
        </p:nvSpPr>
        <p:spPr>
          <a:xfrm>
            <a:off x="10629" y="6230676"/>
            <a:ext cx="1197226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https://azure.microsoft.com/en-us/documentation/articles/expressroute-routing/</a:t>
            </a:r>
          </a:p>
        </p:txBody>
      </p:sp>
    </p:spTree>
    <p:extLst>
      <p:ext uri="{BB962C8B-B14F-4D97-AF65-F5344CB8AC3E}">
        <p14:creationId xmlns:p14="http://schemas.microsoft.com/office/powerpoint/2010/main" val="21492883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NAT requirements</a:t>
            </a:r>
            <a:endParaRPr lang="en-US" dirty="0"/>
          </a:p>
        </p:txBody>
      </p:sp>
      <p:grpSp>
        <p:nvGrpSpPr>
          <p:cNvPr id="68" name="Group 67"/>
          <p:cNvGrpSpPr/>
          <p:nvPr/>
        </p:nvGrpSpPr>
        <p:grpSpPr>
          <a:xfrm>
            <a:off x="407464" y="1488557"/>
            <a:ext cx="7279876" cy="4178597"/>
            <a:chOff x="343942" y="409704"/>
            <a:chExt cx="11433159" cy="6037488"/>
          </a:xfrm>
        </p:grpSpPr>
        <p:sp>
          <p:nvSpPr>
            <p:cNvPr id="69" name="Rectangle 68"/>
            <p:cNvSpPr/>
            <p:nvPr/>
          </p:nvSpPr>
          <p:spPr bwMode="auto">
            <a:xfrm>
              <a:off x="2625346" y="3614018"/>
              <a:ext cx="804139" cy="366680"/>
            </a:xfrm>
            <a:prstGeom prst="rect">
              <a:avLst/>
            </a:prstGeom>
            <a:solidFill>
              <a:srgbClr val="012264"/>
            </a:solidFill>
            <a:ln>
              <a:solidFill>
                <a:srgbClr val="04215B"/>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70" name="Freeform 539"/>
            <p:cNvSpPr>
              <a:spLocks noChangeAspect="1"/>
            </p:cNvSpPr>
            <p:nvPr/>
          </p:nvSpPr>
          <p:spPr bwMode="auto">
            <a:xfrm>
              <a:off x="343942" y="2769466"/>
              <a:ext cx="2465967" cy="16280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chemeClr val="accent1"/>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w="76200">
                  <a:solidFill>
                    <a:srgbClr val="FFFFFF"/>
                  </a:solidFill>
                </a:ln>
                <a:solidFill>
                  <a:srgbClr val="FFFFFF"/>
                </a:solidFill>
                <a:effectLst/>
                <a:uLnTx/>
                <a:uFillTx/>
                <a:latin typeface="Segoe UI"/>
                <a:ea typeface="+mn-ea"/>
                <a:cs typeface="+mn-cs"/>
              </a:endParaRPr>
            </a:p>
          </p:txBody>
        </p:sp>
        <p:sp>
          <p:nvSpPr>
            <p:cNvPr id="71" name="Freeform 78"/>
            <p:cNvSpPr>
              <a:spLocks noEditPoints="1"/>
            </p:cNvSpPr>
            <p:nvPr/>
          </p:nvSpPr>
          <p:spPr bwMode="black">
            <a:xfrm>
              <a:off x="1852232" y="3459490"/>
              <a:ext cx="703058" cy="70081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59305" tIns="29652" rIns="59305" bIns="29652" numCol="1" anchor="t" anchorCtr="0" compatLnSpc="1">
              <a:prstTxWarp prst="textNoShape">
                <a:avLst/>
              </a:prstTxWarp>
            </a:bodyPr>
            <a:lstStyle/>
            <a:p>
              <a:pPr marL="0" marR="0" lvl="0" indent="0" algn="l" defTabSz="49337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TextBox 71"/>
            <p:cNvSpPr txBox="1"/>
            <p:nvPr/>
          </p:nvSpPr>
          <p:spPr>
            <a:xfrm>
              <a:off x="776314" y="3552958"/>
              <a:ext cx="1240590" cy="584715"/>
            </a:xfrm>
            <a:prstGeom prst="rect">
              <a:avLst/>
            </a:prstGeom>
            <a:no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Customer’s </a:t>
              </a:r>
              <a:br>
                <a:rPr kumimoji="0" lang="en-US" sz="1000" b="0" i="0" u="none" strike="noStrike" kern="1200" cap="none" spc="0" normalizeH="0" baseline="0" noProof="0" dirty="0">
                  <a:ln>
                    <a:noFill/>
                  </a:ln>
                  <a:solidFill>
                    <a:srgbClr val="000000"/>
                  </a:solidFill>
                  <a:effectLst/>
                  <a:uLnTx/>
                  <a:uFillTx/>
                  <a:latin typeface="Segoe UI"/>
                  <a:ea typeface="+mn-ea"/>
                  <a:cs typeface="+mn-cs"/>
                </a:rPr>
              </a:br>
              <a:r>
                <a:rPr kumimoji="0" lang="en-US" sz="1000" b="0" i="0" u="none" strike="noStrike" kern="1200" cap="none" spc="0" normalizeH="0" baseline="0" noProof="0" dirty="0">
                  <a:ln>
                    <a:noFill/>
                  </a:ln>
                  <a:solidFill>
                    <a:srgbClr val="000000"/>
                  </a:solidFill>
                  <a:effectLst/>
                  <a:uLnTx/>
                  <a:uFillTx/>
                  <a:latin typeface="Segoe UI"/>
                  <a:ea typeface="+mn-ea"/>
                  <a:cs typeface="+mn-cs"/>
                </a:rPr>
                <a:t>network</a:t>
              </a:r>
              <a:endParaRPr kumimoji="0" lang="en-US" sz="1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grpSp>
          <p:nvGrpSpPr>
            <p:cNvPr id="73" name="Group 72"/>
            <p:cNvGrpSpPr/>
            <p:nvPr/>
          </p:nvGrpSpPr>
          <p:grpSpPr>
            <a:xfrm>
              <a:off x="7855633" y="1414443"/>
              <a:ext cx="1079045" cy="1763398"/>
              <a:chOff x="5936940" y="1654482"/>
              <a:chExt cx="854945" cy="1132543"/>
            </a:xfrm>
            <a:solidFill>
              <a:srgbClr val="DE3C00"/>
            </a:solidFill>
          </p:grpSpPr>
          <p:sp>
            <p:nvSpPr>
              <p:cNvPr id="118" name="Rectangle 117"/>
              <p:cNvSpPr/>
              <p:nvPr/>
            </p:nvSpPr>
            <p:spPr bwMode="auto">
              <a:xfrm rot="16200000">
                <a:off x="5469389" y="2219654"/>
                <a:ext cx="1034923" cy="99820"/>
              </a:xfrm>
              <a:prstGeom prst="rect">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19" name="Right Arrow 118"/>
              <p:cNvSpPr/>
              <p:nvPr/>
            </p:nvSpPr>
            <p:spPr bwMode="auto">
              <a:xfrm>
                <a:off x="5936940" y="1654482"/>
                <a:ext cx="854945" cy="209699"/>
              </a:xfrm>
              <a:prstGeom prst="rightArrow">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grpSp>
        <p:grpSp>
          <p:nvGrpSpPr>
            <p:cNvPr id="74" name="Group 73"/>
            <p:cNvGrpSpPr/>
            <p:nvPr/>
          </p:nvGrpSpPr>
          <p:grpSpPr>
            <a:xfrm>
              <a:off x="7855632" y="4441945"/>
              <a:ext cx="1079046" cy="1853959"/>
              <a:chOff x="5936940" y="3683794"/>
              <a:chExt cx="854946" cy="1007119"/>
            </a:xfrm>
            <a:solidFill>
              <a:srgbClr val="1589DC"/>
            </a:solidFill>
          </p:grpSpPr>
          <p:sp>
            <p:nvSpPr>
              <p:cNvPr id="116" name="Rectangle 115"/>
              <p:cNvSpPr/>
              <p:nvPr/>
            </p:nvSpPr>
            <p:spPr bwMode="auto">
              <a:xfrm rot="16200000">
                <a:off x="5514217" y="4106517"/>
                <a:ext cx="945264" cy="9981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17" name="Right Arrow 116"/>
              <p:cNvSpPr/>
              <p:nvPr/>
            </p:nvSpPr>
            <p:spPr bwMode="auto">
              <a:xfrm>
                <a:off x="5945371" y="4470208"/>
                <a:ext cx="846515" cy="220705"/>
              </a:xfrm>
              <a:prstGeom prst="right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grpSp>
        <p:grpSp>
          <p:nvGrpSpPr>
            <p:cNvPr id="75" name="Group 3"/>
            <p:cNvGrpSpPr/>
            <p:nvPr/>
          </p:nvGrpSpPr>
          <p:grpSpPr>
            <a:xfrm>
              <a:off x="4648391" y="3208552"/>
              <a:ext cx="2277423" cy="1121181"/>
              <a:chOff x="3395787" y="2808815"/>
              <a:chExt cx="1804440" cy="795378"/>
            </a:xfrm>
            <a:solidFill>
              <a:schemeClr val="tx1"/>
            </a:solidFill>
          </p:grpSpPr>
          <p:grpSp>
            <p:nvGrpSpPr>
              <p:cNvPr id="111" name="Group 4"/>
              <p:cNvGrpSpPr/>
              <p:nvPr/>
            </p:nvGrpSpPr>
            <p:grpSpPr>
              <a:xfrm>
                <a:off x="3395787" y="2808815"/>
                <a:ext cx="1804440" cy="795378"/>
                <a:chOff x="4693625" y="3254337"/>
                <a:chExt cx="3048917" cy="1308187"/>
              </a:xfrm>
              <a:grpFill/>
            </p:grpSpPr>
            <p:sp>
              <p:nvSpPr>
                <p:cNvPr id="113" name="Rectangle 8"/>
                <p:cNvSpPr/>
                <p:nvPr/>
              </p:nvSpPr>
              <p:spPr bwMode="auto">
                <a:xfrm>
                  <a:off x="4951866" y="3254337"/>
                  <a:ext cx="2514600" cy="1308187"/>
                </a:xfrm>
                <a:prstGeom prst="rect">
                  <a:avLst/>
                </a:prstGeom>
                <a:solidFill>
                  <a:srgbClr val="048CF5"/>
                </a:solidFill>
                <a:ln w="38100">
                  <a:solidFill>
                    <a:srgbClr val="007DDE"/>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14" name="Oval 18"/>
                <p:cNvSpPr/>
                <p:nvPr/>
              </p:nvSpPr>
              <p:spPr bwMode="auto">
                <a:xfrm>
                  <a:off x="4693625" y="3254337"/>
                  <a:ext cx="553285" cy="1308187"/>
                </a:xfrm>
                <a:prstGeom prst="ellipse">
                  <a:avLst/>
                </a:prstGeom>
                <a:grpFill/>
                <a:ln w="381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115" name="Oval 31"/>
                <p:cNvSpPr/>
                <p:nvPr/>
              </p:nvSpPr>
              <p:spPr bwMode="auto">
                <a:xfrm>
                  <a:off x="7189256" y="3254337"/>
                  <a:ext cx="553286" cy="1308187"/>
                </a:xfrm>
                <a:prstGeom prst="ellipse">
                  <a:avLst/>
                </a:prstGeom>
                <a:solidFill>
                  <a:schemeClr val="tx1"/>
                </a:solid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grpSp>
          <p:sp>
            <p:nvSpPr>
              <p:cNvPr id="112" name="TextBox 7"/>
              <p:cNvSpPr txBox="1"/>
              <p:nvPr/>
            </p:nvSpPr>
            <p:spPr>
              <a:xfrm>
                <a:off x="3748870" y="3070085"/>
                <a:ext cx="1164879" cy="460893"/>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ExpressRoute </a:t>
                </a:r>
              </a:p>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Circuit</a:t>
                </a:r>
              </a:p>
            </p:txBody>
          </p:sp>
        </p:grpSp>
        <p:sp>
          <p:nvSpPr>
            <p:cNvPr id="76" name="Rectangle 75"/>
            <p:cNvSpPr/>
            <p:nvPr/>
          </p:nvSpPr>
          <p:spPr bwMode="auto">
            <a:xfrm>
              <a:off x="3335690" y="3142039"/>
              <a:ext cx="1208701" cy="1264103"/>
            </a:xfrm>
            <a:prstGeom prst="rect">
              <a:avLst/>
            </a:prstGeom>
            <a:solidFill>
              <a:schemeClr val="tx1"/>
            </a:solidFill>
            <a:ln w="76200">
              <a:solidFill>
                <a:srgbClr val="002060"/>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36" normalizeH="0" baseline="0" noProof="0" dirty="0">
                  <a:ln>
                    <a:noFill/>
                  </a:ln>
                  <a:solidFill>
                    <a:srgbClr val="000000"/>
                  </a:solidFill>
                  <a:effectLst/>
                  <a:uLnTx/>
                  <a:uFillTx/>
                  <a:latin typeface="Segoe UI"/>
                  <a:ea typeface="+mn-ea"/>
                  <a:cs typeface="+mn-cs"/>
                </a:rPr>
                <a:t>Partner Edge</a:t>
              </a:r>
              <a:endParaRPr kumimoji="0" lang="en-US" sz="1000" b="0" i="0" u="none" strike="noStrike" kern="1200" cap="none" spc="-36" normalizeH="0" baseline="0" noProof="0" dirty="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sp>
          <p:nvSpPr>
            <p:cNvPr id="77" name="Right Arrow 76"/>
            <p:cNvSpPr/>
            <p:nvPr/>
          </p:nvSpPr>
          <p:spPr bwMode="auto">
            <a:xfrm>
              <a:off x="8483086" y="3628699"/>
              <a:ext cx="568599" cy="313346"/>
            </a:xfrm>
            <a:prstGeom prst="rightArrow">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78" name="Freeform 77"/>
            <p:cNvSpPr/>
            <p:nvPr/>
          </p:nvSpPr>
          <p:spPr bwMode="auto">
            <a:xfrm>
              <a:off x="4556983" y="3484251"/>
              <a:ext cx="472236" cy="161069"/>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79" name="Freeform 78"/>
            <p:cNvSpPr/>
            <p:nvPr/>
          </p:nvSpPr>
          <p:spPr bwMode="auto">
            <a:xfrm>
              <a:off x="4564997" y="3734881"/>
              <a:ext cx="472236" cy="161069"/>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80" name="Freeform 79"/>
            <p:cNvSpPr/>
            <p:nvPr/>
          </p:nvSpPr>
          <p:spPr bwMode="auto">
            <a:xfrm>
              <a:off x="4564997" y="3993271"/>
              <a:ext cx="469325" cy="155510"/>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grpSp>
          <p:nvGrpSpPr>
            <p:cNvPr id="81" name="Group 80"/>
            <p:cNvGrpSpPr/>
            <p:nvPr/>
          </p:nvGrpSpPr>
          <p:grpSpPr>
            <a:xfrm>
              <a:off x="9259471" y="2638795"/>
              <a:ext cx="2496902" cy="1658721"/>
              <a:chOff x="8946776" y="2955276"/>
              <a:chExt cx="2546970" cy="1691982"/>
            </a:xfrm>
          </p:grpSpPr>
          <p:sp>
            <p:nvSpPr>
              <p:cNvPr id="100"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7030A0"/>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111" y="2971886"/>
                <a:ext cx="780290" cy="780290"/>
              </a:xfrm>
              <a:prstGeom prst="rect">
                <a:avLst/>
              </a:prstGeom>
              <a:ln>
                <a:solidFill>
                  <a:schemeClr val="tx2"/>
                </a:solidFill>
              </a:ln>
            </p:spPr>
          </p:pic>
          <p:pic>
            <p:nvPicPr>
              <p:cNvPr id="102" name="Picture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a:ln>
                <a:solidFill>
                  <a:schemeClr val="tx2"/>
                </a:solidFill>
              </a:ln>
            </p:spPr>
          </p:pic>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a:ln>
                <a:solidFill>
                  <a:schemeClr val="tx2"/>
                </a:solidFill>
              </a:ln>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a:ln>
                <a:solidFill>
                  <a:schemeClr val="tx2"/>
                </a:solidFill>
              </a:ln>
            </p:spPr>
          </p:pic>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a:ln>
                <a:solidFill>
                  <a:schemeClr val="tx2"/>
                </a:solidFill>
              </a:ln>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a:ln>
                <a:solidFill>
                  <a:schemeClr val="tx2"/>
                </a:solidFill>
              </a:ln>
            </p:spPr>
          </p:pic>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a:ln>
                <a:solidFill>
                  <a:schemeClr val="tx2"/>
                </a:solidFill>
              </a:ln>
            </p:spPr>
          </p:pic>
          <p:pic>
            <p:nvPicPr>
              <p:cNvPr id="108" name="Picture 1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a:ln>
                <a:solidFill>
                  <a:schemeClr val="tx2"/>
                </a:solidFill>
              </a:ln>
            </p:spPr>
          </p:pic>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a:ln>
                <a:solidFill>
                  <a:schemeClr val="tx2"/>
                </a:solidFill>
              </a:ln>
            </p:spPr>
          </p:pic>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a:ln>
                <a:solidFill>
                  <a:schemeClr val="tx2"/>
                </a:solidFill>
              </a:ln>
            </p:spPr>
          </p:pic>
        </p:grpSp>
        <p:grpSp>
          <p:nvGrpSpPr>
            <p:cNvPr id="82" name="Group 81"/>
            <p:cNvGrpSpPr/>
            <p:nvPr/>
          </p:nvGrpSpPr>
          <p:grpSpPr>
            <a:xfrm>
              <a:off x="9184795" y="4788471"/>
              <a:ext cx="2496901" cy="1658721"/>
              <a:chOff x="8946776" y="4891686"/>
              <a:chExt cx="2546969" cy="1691982"/>
            </a:xfrm>
          </p:grpSpPr>
          <p:sp>
            <p:nvSpPr>
              <p:cNvPr id="95"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0472C1"/>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6" name="Picture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97" name="Picture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98" name="Picture 9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99" name="Picture 9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sp>
          <p:nvSpPr>
            <p:cNvPr id="83" name="Rectangle 82"/>
            <p:cNvSpPr/>
            <p:nvPr/>
          </p:nvSpPr>
          <p:spPr bwMode="auto">
            <a:xfrm>
              <a:off x="6802994" y="3993271"/>
              <a:ext cx="517133" cy="155510"/>
            </a:xfrm>
            <a:prstGeom prst="rect">
              <a:avLst/>
            </a:pr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1589DC"/>
                </a:solidFill>
                <a:effectLst/>
                <a:uLnTx/>
                <a:uFillTx/>
                <a:latin typeface="Segoe UI"/>
                <a:ea typeface="+mn-ea"/>
                <a:cs typeface="+mn-cs"/>
              </a:endParaRPr>
            </a:p>
          </p:txBody>
        </p:sp>
        <p:sp>
          <p:nvSpPr>
            <p:cNvPr id="84" name="Rectangle 83"/>
            <p:cNvSpPr/>
            <p:nvPr/>
          </p:nvSpPr>
          <p:spPr bwMode="auto">
            <a:xfrm>
              <a:off x="6807168" y="3734881"/>
              <a:ext cx="517133" cy="16419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85" name="Rectangle 84"/>
            <p:cNvSpPr/>
            <p:nvPr/>
          </p:nvSpPr>
          <p:spPr bwMode="auto">
            <a:xfrm>
              <a:off x="6802994" y="3476490"/>
              <a:ext cx="517133" cy="164197"/>
            </a:xfrm>
            <a:prstGeom prst="rect">
              <a:avLst/>
            </a:pr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36" normalizeH="0" baseline="0" noProof="0" dirty="0">
                <a:ln>
                  <a:noFill/>
                </a:ln>
                <a:solidFill>
                  <a:srgbClr val="FFFFFF"/>
                </a:solidFill>
                <a:effectLst/>
                <a:uLnTx/>
                <a:uFillTx/>
                <a:latin typeface="Segoe UI"/>
                <a:ea typeface="+mn-ea"/>
                <a:cs typeface="+mn-cs"/>
              </a:endParaRPr>
            </a:p>
          </p:txBody>
        </p:sp>
        <p:sp>
          <p:nvSpPr>
            <p:cNvPr id="86" name="Rectangle 85"/>
            <p:cNvSpPr/>
            <p:nvPr/>
          </p:nvSpPr>
          <p:spPr bwMode="auto">
            <a:xfrm>
              <a:off x="7312032" y="3177844"/>
              <a:ext cx="1208701" cy="1264103"/>
            </a:xfrm>
            <a:prstGeom prst="rect">
              <a:avLst/>
            </a:prstGeom>
            <a:solidFill>
              <a:schemeClr val="tx1"/>
            </a:solidFill>
            <a:ln w="76200">
              <a:solidFill>
                <a:srgbClr val="04266C"/>
              </a:solid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821" tIns="105456" rIns="131821" bIns="105456"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36" normalizeH="0" baseline="0" noProof="0" dirty="0">
                  <a:ln>
                    <a:noFill/>
                  </a:ln>
                  <a:solidFill>
                    <a:srgbClr val="000000"/>
                  </a:solidFill>
                  <a:effectLst/>
                  <a:uLnTx/>
                  <a:uFillTx/>
                  <a:latin typeface="Segoe UI"/>
                  <a:ea typeface="+mn-ea"/>
                  <a:cs typeface="+mn-cs"/>
                </a:rPr>
                <a:t>Microsoft Edge</a:t>
              </a:r>
              <a:endParaRPr kumimoji="0" lang="en-US" sz="1000" b="0" i="0" u="none" strike="noStrike" kern="1200" cap="none" spc="-36" normalizeH="0" baseline="0" noProof="0" dirty="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grpSp>
          <p:nvGrpSpPr>
            <p:cNvPr id="87" name="Group 86"/>
            <p:cNvGrpSpPr/>
            <p:nvPr/>
          </p:nvGrpSpPr>
          <p:grpSpPr>
            <a:xfrm>
              <a:off x="9280553" y="409704"/>
              <a:ext cx="2496548" cy="1658486"/>
              <a:chOff x="9324621" y="431738"/>
              <a:chExt cx="2496548" cy="1658486"/>
            </a:xfrm>
          </p:grpSpPr>
          <p:grpSp>
            <p:nvGrpSpPr>
              <p:cNvPr id="88" name="Group 87"/>
              <p:cNvGrpSpPr/>
              <p:nvPr/>
            </p:nvGrpSpPr>
            <p:grpSpPr>
              <a:xfrm>
                <a:off x="9324621" y="431738"/>
                <a:ext cx="2496548" cy="1658486"/>
                <a:chOff x="8946776" y="982662"/>
                <a:chExt cx="2546970" cy="1691982"/>
              </a:xfrm>
            </p:grpSpPr>
            <p:sp>
              <p:nvSpPr>
                <p:cNvPr id="90"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DE3C00"/>
                  </a:solidFill>
                </a:ln>
                <a:scene3d>
                  <a:camera prst="orthographicFront"/>
                  <a:lightRig rig="threePt" dir="t"/>
                </a:scene3d>
                <a:sp3d>
                  <a:bevelT/>
                </a:sp3d>
                <a:extLst/>
              </p:spPr>
              <p:txBody>
                <a:bodyPr vert="horz" wrap="square" lIns="65901" tIns="32950" rIns="65901" bIns="32950" numCol="1" anchor="t" anchorCtr="0" compatLnSpc="1">
                  <a:prstTxWarp prst="textNoShape">
                    <a:avLst/>
                  </a:prstTxWarp>
                </a:bodyPr>
                <a:lstStyle/>
                <a:p>
                  <a:pPr defTabSz="671965"/>
                  <a:endParaRPr lang="en-US" sz="800" kern="0" dirty="0">
                    <a:solidFill>
                      <a:srgbClr val="FFFFFF"/>
                    </a:solidFill>
                  </a:endParaRPr>
                </a:p>
              </p:txBody>
            </p:sp>
            <p:pic>
              <p:nvPicPr>
                <p:cNvPr id="91" name="Picture 9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954" y="1183111"/>
                  <a:ext cx="657364" cy="657364"/>
                </a:xfrm>
                <a:prstGeom prst="rect">
                  <a:avLst/>
                </a:prstGeom>
              </p:spPr>
            </p:pic>
            <p:pic>
              <p:nvPicPr>
                <p:cNvPr id="92" name="Picture 9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46906" y="2077197"/>
                  <a:ext cx="542925" cy="542925"/>
                </a:xfrm>
                <a:prstGeom prst="rect">
                  <a:avLst/>
                </a:prstGeom>
              </p:spPr>
            </p:pic>
            <p:pic>
              <p:nvPicPr>
                <p:cNvPr id="93" name="Picture 9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17116" y="1910945"/>
                  <a:ext cx="557335" cy="557336"/>
                </a:xfrm>
                <a:prstGeom prst="rect">
                  <a:avLst/>
                </a:prstGeom>
              </p:spPr>
            </p:pic>
            <p:pic>
              <p:nvPicPr>
                <p:cNvPr id="94" name="Picture 9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538782" y="2077197"/>
                  <a:ext cx="563781" cy="563781"/>
                </a:xfrm>
                <a:prstGeom prst="rect">
                  <a:avLst/>
                </a:prstGeom>
              </p:spPr>
            </p:pic>
          </p:grpSp>
          <p:pic>
            <p:nvPicPr>
              <p:cNvPr id="89" name="Picture 8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907063" y="887046"/>
                <a:ext cx="610705" cy="610705"/>
              </a:xfrm>
              <a:prstGeom prst="rect">
                <a:avLst/>
              </a:prstGeom>
            </p:spPr>
          </p:pic>
        </p:grpSp>
      </p:grpSp>
      <p:sp>
        <p:nvSpPr>
          <p:cNvPr id="120" name="Right Bracket 119"/>
          <p:cNvSpPr/>
          <p:nvPr/>
        </p:nvSpPr>
        <p:spPr>
          <a:xfrm>
            <a:off x="7907570" y="1360967"/>
            <a:ext cx="221566" cy="1392866"/>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TextBox 120"/>
          <p:cNvSpPr txBox="1"/>
          <p:nvPr/>
        </p:nvSpPr>
        <p:spPr>
          <a:xfrm>
            <a:off x="8279607" y="1287343"/>
            <a:ext cx="3444196" cy="1569660"/>
          </a:xfrm>
          <a:prstGeom prst="rect">
            <a:avLst/>
          </a:prstGeom>
          <a:noFill/>
        </p:spPr>
        <p:txBody>
          <a:bodyPr wrap="square" rtlCol="0">
            <a:spAutoFit/>
          </a:bodyPr>
          <a:lstStyle/>
          <a:p>
            <a:r>
              <a:rPr lang="it-IT" sz="1600" dirty="0"/>
              <a:t>Microsoft </a:t>
            </a:r>
            <a:r>
              <a:rPr lang="it-IT" sz="1600" dirty="0" err="1"/>
              <a:t>peering</a:t>
            </a:r>
            <a:endParaRPr lang="it-IT" sz="1600" dirty="0"/>
          </a:p>
          <a:p>
            <a:pPr marL="342900" indent="-342900">
              <a:buFont typeface="+mj-lt"/>
              <a:buAutoNum type="arabicPeriod"/>
            </a:pPr>
            <a:r>
              <a:rPr lang="it-IT" sz="1600" dirty="0" err="1"/>
              <a:t>Outound</a:t>
            </a:r>
            <a:r>
              <a:rPr lang="it-IT" sz="1600" dirty="0"/>
              <a:t> </a:t>
            </a:r>
            <a:r>
              <a:rPr lang="it-IT" sz="1600" dirty="0" err="1"/>
              <a:t>traffic</a:t>
            </a:r>
            <a:r>
              <a:rPr lang="it-IT" sz="1600" dirty="0"/>
              <a:t> Source-NAT</a:t>
            </a:r>
          </a:p>
          <a:p>
            <a:pPr marL="342900" indent="-342900">
              <a:buFont typeface="+mj-lt"/>
              <a:buAutoNum type="arabicPeriod"/>
            </a:pPr>
            <a:r>
              <a:rPr lang="it-IT" sz="1600" dirty="0"/>
              <a:t>Public, IRR-</a:t>
            </a:r>
            <a:r>
              <a:rPr lang="it-IT" sz="1600" dirty="0" err="1"/>
              <a:t>registered</a:t>
            </a:r>
            <a:r>
              <a:rPr lang="it-IT" sz="1600" dirty="0"/>
              <a:t> NAT pool</a:t>
            </a:r>
          </a:p>
          <a:p>
            <a:pPr marL="342900" indent="-342900">
              <a:buFont typeface="+mj-lt"/>
              <a:buAutoNum type="arabicPeriod"/>
            </a:pPr>
            <a:r>
              <a:rPr lang="it-IT" sz="1600" dirty="0"/>
              <a:t>NAT pool </a:t>
            </a:r>
            <a:r>
              <a:rPr lang="it-IT" sz="1600" dirty="0" err="1"/>
              <a:t>not</a:t>
            </a:r>
            <a:r>
              <a:rPr lang="it-IT" sz="1600" dirty="0"/>
              <a:t> </a:t>
            </a:r>
            <a:r>
              <a:rPr lang="it-IT" sz="1600" dirty="0" err="1"/>
              <a:t>advertised</a:t>
            </a:r>
            <a:r>
              <a:rPr lang="it-IT" sz="1600" dirty="0"/>
              <a:t> to the internet</a:t>
            </a:r>
          </a:p>
          <a:p>
            <a:pPr marL="342900" indent="-342900">
              <a:buFont typeface="+mj-lt"/>
              <a:buAutoNum type="arabicPeriod"/>
            </a:pPr>
            <a:r>
              <a:rPr lang="it-IT" sz="1600" dirty="0" err="1"/>
              <a:t>Inbound</a:t>
            </a:r>
            <a:r>
              <a:rPr lang="it-IT" sz="1600" dirty="0"/>
              <a:t> </a:t>
            </a:r>
            <a:r>
              <a:rPr lang="it-IT" sz="1600" dirty="0" err="1"/>
              <a:t>traffic</a:t>
            </a:r>
            <a:r>
              <a:rPr lang="it-IT" sz="1600" dirty="0"/>
              <a:t> Source-NAT</a:t>
            </a:r>
          </a:p>
        </p:txBody>
      </p:sp>
      <p:sp>
        <p:nvSpPr>
          <p:cNvPr id="122" name="Right Bracket 121"/>
          <p:cNvSpPr/>
          <p:nvPr/>
        </p:nvSpPr>
        <p:spPr>
          <a:xfrm>
            <a:off x="7907570" y="4477736"/>
            <a:ext cx="221566" cy="1198287"/>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p:cNvSpPr txBox="1"/>
          <p:nvPr/>
        </p:nvSpPr>
        <p:spPr>
          <a:xfrm>
            <a:off x="8279607" y="4590852"/>
            <a:ext cx="3444196" cy="830997"/>
          </a:xfrm>
          <a:prstGeom prst="rect">
            <a:avLst/>
          </a:prstGeom>
          <a:noFill/>
        </p:spPr>
        <p:txBody>
          <a:bodyPr wrap="square" rtlCol="0">
            <a:spAutoFit/>
          </a:bodyPr>
          <a:lstStyle/>
          <a:p>
            <a:r>
              <a:rPr lang="it-IT" sz="1600" dirty="0"/>
              <a:t>Azure Private </a:t>
            </a:r>
            <a:r>
              <a:rPr lang="it-IT" sz="1600" dirty="0" err="1"/>
              <a:t>peering</a:t>
            </a:r>
            <a:endParaRPr lang="it-IT" sz="1600" dirty="0"/>
          </a:p>
          <a:p>
            <a:pPr marL="342900" indent="-342900">
              <a:buFont typeface="+mj-lt"/>
              <a:buAutoNum type="arabicPeriod"/>
            </a:pPr>
            <a:r>
              <a:rPr lang="it-IT" sz="1600" dirty="0"/>
              <a:t>Private or public ASN</a:t>
            </a:r>
          </a:p>
          <a:p>
            <a:pPr marL="342900" indent="-342900">
              <a:buFont typeface="+mj-lt"/>
              <a:buAutoNum type="arabicPeriod"/>
            </a:pPr>
            <a:r>
              <a:rPr lang="it-IT" sz="1600" dirty="0"/>
              <a:t>Private or public IP </a:t>
            </a:r>
            <a:r>
              <a:rPr lang="it-IT" sz="1600" dirty="0" err="1"/>
              <a:t>addresses</a:t>
            </a:r>
            <a:endParaRPr lang="it-IT" sz="1600" dirty="0"/>
          </a:p>
        </p:txBody>
      </p:sp>
      <p:sp>
        <p:nvSpPr>
          <p:cNvPr id="59" name="Right Bracket 58"/>
          <p:cNvSpPr/>
          <p:nvPr/>
        </p:nvSpPr>
        <p:spPr>
          <a:xfrm>
            <a:off x="7928182" y="2981058"/>
            <a:ext cx="200954" cy="1198287"/>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p:cNvSpPr txBox="1"/>
          <p:nvPr/>
        </p:nvSpPr>
        <p:spPr>
          <a:xfrm>
            <a:off x="8284640" y="2953193"/>
            <a:ext cx="3444196" cy="1569660"/>
          </a:xfrm>
          <a:prstGeom prst="rect">
            <a:avLst/>
          </a:prstGeom>
          <a:noFill/>
        </p:spPr>
        <p:txBody>
          <a:bodyPr wrap="square" rtlCol="0">
            <a:spAutoFit/>
          </a:bodyPr>
          <a:lstStyle/>
          <a:p>
            <a:r>
              <a:rPr lang="it-IT" sz="1600" dirty="0"/>
              <a:t>Azure Public </a:t>
            </a:r>
            <a:r>
              <a:rPr lang="it-IT" sz="1600" dirty="0" err="1"/>
              <a:t>peering</a:t>
            </a:r>
            <a:endParaRPr lang="it-IT" sz="1600" dirty="0"/>
          </a:p>
          <a:p>
            <a:pPr marL="342900" indent="-342900">
              <a:buFont typeface="+mj-lt"/>
              <a:buAutoNum type="arabicPeriod"/>
            </a:pPr>
            <a:r>
              <a:rPr lang="it-IT" sz="1600" dirty="0" err="1"/>
              <a:t>Outbound</a:t>
            </a:r>
            <a:r>
              <a:rPr lang="it-IT" sz="1600" dirty="0"/>
              <a:t> </a:t>
            </a:r>
            <a:r>
              <a:rPr lang="it-IT" sz="1600" dirty="0" err="1"/>
              <a:t>traffic</a:t>
            </a:r>
            <a:r>
              <a:rPr lang="it-IT" sz="1600" dirty="0"/>
              <a:t> Source-NAT</a:t>
            </a:r>
          </a:p>
          <a:p>
            <a:pPr marL="342900" indent="-342900">
              <a:buFont typeface="+mj-lt"/>
              <a:buAutoNum type="arabicPeriod"/>
            </a:pPr>
            <a:r>
              <a:rPr lang="it-IT" sz="1600" dirty="0"/>
              <a:t>Public, IRR-</a:t>
            </a:r>
            <a:r>
              <a:rPr lang="it-IT" sz="1600" dirty="0" err="1"/>
              <a:t>registered</a:t>
            </a:r>
            <a:r>
              <a:rPr lang="it-IT" sz="1600" dirty="0"/>
              <a:t> NAT pool</a:t>
            </a:r>
          </a:p>
          <a:p>
            <a:pPr marL="342900" indent="-342900">
              <a:buFont typeface="+mj-lt"/>
              <a:buAutoNum type="arabicPeriod"/>
            </a:pPr>
            <a:r>
              <a:rPr lang="it-IT" sz="1600" dirty="0"/>
              <a:t>NAT pool </a:t>
            </a:r>
            <a:r>
              <a:rPr lang="it-IT" sz="1600" dirty="0" err="1"/>
              <a:t>not</a:t>
            </a:r>
            <a:r>
              <a:rPr lang="it-IT" sz="1600" dirty="0"/>
              <a:t> </a:t>
            </a:r>
            <a:r>
              <a:rPr lang="it-IT" sz="1600" dirty="0" err="1"/>
              <a:t>advertised</a:t>
            </a:r>
            <a:r>
              <a:rPr lang="it-IT" sz="1600" dirty="0"/>
              <a:t> to the internet</a:t>
            </a:r>
          </a:p>
          <a:p>
            <a:endParaRPr lang="it-IT" sz="1600" dirty="0"/>
          </a:p>
        </p:txBody>
      </p:sp>
      <p:sp>
        <p:nvSpPr>
          <p:cNvPr id="2" name="Rectangle 1"/>
          <p:cNvSpPr/>
          <p:nvPr/>
        </p:nvSpPr>
        <p:spPr>
          <a:xfrm>
            <a:off x="-1915" y="6219855"/>
            <a:ext cx="121832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https://azure.microsoft.com/en-us/documentation/articles/expressroute-nat/</a:t>
            </a:r>
          </a:p>
        </p:txBody>
      </p:sp>
    </p:spTree>
    <p:extLst>
      <p:ext uri="{BB962C8B-B14F-4D97-AF65-F5344CB8AC3E}">
        <p14:creationId xmlns:p14="http://schemas.microsoft.com/office/powerpoint/2010/main" val="1753099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NAT requirements – Microsoft peering</a:t>
            </a:r>
            <a:endParaRPr lang="en-US" dirty="0"/>
          </a:p>
        </p:txBody>
      </p:sp>
      <p:sp>
        <p:nvSpPr>
          <p:cNvPr id="2" name="Rectangle 1"/>
          <p:cNvSpPr/>
          <p:nvPr/>
        </p:nvSpPr>
        <p:spPr>
          <a:xfrm>
            <a:off x="-1915" y="6219855"/>
            <a:ext cx="121832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https://azure.microsoft.com/en-us/documentation/articles/expressroute-nat/</a:t>
            </a:r>
          </a:p>
        </p:txBody>
      </p:sp>
      <p:pic>
        <p:nvPicPr>
          <p:cNvPr id="3074" name="Picture 2" descr="https://acom.azurecomcdn.net/80C57D/cdn/mediahandler/docarticles/dpsmedia-prod/azure.microsoft.com/en-us/documentation/articles/expressroute-nat/20160121061911/expressroute-nat-microso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49" y="2221410"/>
            <a:ext cx="11176222" cy="279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490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967514"/>
          </a:xfrm>
        </p:spPr>
        <p:txBody>
          <a:bodyPr/>
          <a:lstStyle/>
          <a:p>
            <a:r>
              <a:rPr lang="it-IT" sz="3200" dirty="0"/>
              <a:t>«My </a:t>
            </a:r>
            <a:r>
              <a:rPr lang="it-IT" sz="3200" dirty="0" err="1"/>
              <a:t>customer</a:t>
            </a:r>
            <a:r>
              <a:rPr lang="it-IT" sz="3200" dirty="0"/>
              <a:t> </a:t>
            </a:r>
            <a:r>
              <a:rPr lang="it-IT" sz="3200" dirty="0" err="1"/>
              <a:t>does</a:t>
            </a:r>
            <a:r>
              <a:rPr lang="it-IT" sz="3200" dirty="0"/>
              <a:t> </a:t>
            </a:r>
            <a:r>
              <a:rPr lang="it-IT" sz="3200" dirty="0" err="1"/>
              <a:t>not</a:t>
            </a:r>
            <a:r>
              <a:rPr lang="it-IT" sz="3200" dirty="0"/>
              <a:t> </a:t>
            </a:r>
            <a:r>
              <a:rPr lang="it-IT" sz="3200" dirty="0" err="1"/>
              <a:t>own</a:t>
            </a:r>
            <a:r>
              <a:rPr lang="it-IT" sz="3200" dirty="0"/>
              <a:t> a public ASN!!"</a:t>
            </a:r>
          </a:p>
          <a:p>
            <a:pPr marL="336145" lvl="1" indent="0">
              <a:buNone/>
            </a:pPr>
            <a:endParaRPr lang="it-IT" sz="1800" dirty="0">
              <a:sym typeface="Wingdings" panose="05000000000000000000" pitchFamily="2" charset="2"/>
            </a:endParaRPr>
          </a:p>
          <a:p>
            <a:pPr lvl="1">
              <a:buFont typeface="Wingdings" panose="05000000000000000000" pitchFamily="2" charset="2"/>
              <a:buChar char="à"/>
            </a:pPr>
            <a:r>
              <a:rPr lang="it-IT" sz="1800" dirty="0">
                <a:sym typeface="Wingdings" panose="05000000000000000000" pitchFamily="2" charset="2"/>
              </a:rPr>
              <a:t>The ER partner can use </a:t>
            </a:r>
            <a:r>
              <a:rPr lang="it-IT" sz="1800" dirty="0" err="1">
                <a:sym typeface="Wingdings" panose="05000000000000000000" pitchFamily="2" charset="2"/>
              </a:rPr>
              <a:t>its</a:t>
            </a:r>
            <a:r>
              <a:rPr lang="it-IT" sz="1800" dirty="0">
                <a:sym typeface="Wingdings" panose="05000000000000000000" pitchFamily="2" charset="2"/>
              </a:rPr>
              <a:t> </a:t>
            </a:r>
            <a:r>
              <a:rPr lang="it-IT" sz="1800" dirty="0" err="1">
                <a:sym typeface="Wingdings" panose="05000000000000000000" pitchFamily="2" charset="2"/>
              </a:rPr>
              <a:t>own</a:t>
            </a:r>
            <a:r>
              <a:rPr lang="it-IT" sz="1800" dirty="0">
                <a:sym typeface="Wingdings" panose="05000000000000000000" pitchFamily="2" charset="2"/>
              </a:rPr>
              <a:t> ASN and allocate </a:t>
            </a:r>
            <a:r>
              <a:rPr lang="it-IT" sz="1800" dirty="0" err="1">
                <a:sym typeface="Wingdings" panose="05000000000000000000" pitchFamily="2" charset="2"/>
              </a:rPr>
              <a:t>registered</a:t>
            </a:r>
            <a:r>
              <a:rPr lang="it-IT" sz="1800" dirty="0">
                <a:sym typeface="Wingdings" panose="05000000000000000000" pitchFamily="2" charset="2"/>
              </a:rPr>
              <a:t> IP </a:t>
            </a:r>
            <a:r>
              <a:rPr lang="it-IT" sz="1800" dirty="0" err="1">
                <a:sym typeface="Wingdings" panose="05000000000000000000" pitchFamily="2" charset="2"/>
              </a:rPr>
              <a:t>addresses</a:t>
            </a:r>
            <a:r>
              <a:rPr lang="it-IT" sz="1800" dirty="0">
                <a:sym typeface="Wingdings" panose="05000000000000000000" pitchFamily="2" charset="2"/>
              </a:rPr>
              <a:t> to the </a:t>
            </a:r>
            <a:r>
              <a:rPr lang="it-IT" sz="1800" dirty="0" err="1">
                <a:sym typeface="Wingdings" panose="05000000000000000000" pitchFamily="2" charset="2"/>
              </a:rPr>
              <a:t>customer</a:t>
            </a:r>
            <a:endParaRPr lang="it-IT" sz="1800" dirty="0">
              <a:sym typeface="Wingdings" panose="05000000000000000000" pitchFamily="2" charset="2"/>
            </a:endParaRPr>
          </a:p>
          <a:p>
            <a:pPr lvl="1">
              <a:buFont typeface="Wingdings" panose="05000000000000000000" pitchFamily="2" charset="2"/>
              <a:buChar char="à"/>
            </a:pPr>
            <a:endParaRPr lang="it-IT" sz="1800" dirty="0">
              <a:sym typeface="Wingdings" panose="05000000000000000000" pitchFamily="2" charset="2"/>
            </a:endParaRPr>
          </a:p>
          <a:p>
            <a:r>
              <a:rPr lang="it-IT" sz="3200" dirty="0">
                <a:sym typeface="Wingdings" panose="05000000000000000000" pitchFamily="2" charset="2"/>
              </a:rPr>
              <a:t> «My </a:t>
            </a:r>
            <a:r>
              <a:rPr lang="it-IT" sz="3200" dirty="0" err="1">
                <a:sym typeface="Wingdings" panose="05000000000000000000" pitchFamily="2" charset="2"/>
              </a:rPr>
              <a:t>customer</a:t>
            </a:r>
            <a:r>
              <a:rPr lang="it-IT" sz="3200" dirty="0">
                <a:sym typeface="Wingdings" panose="05000000000000000000" pitchFamily="2" charset="2"/>
              </a:rPr>
              <a:t> </a:t>
            </a:r>
            <a:r>
              <a:rPr lang="it-IT" sz="3200" dirty="0" err="1">
                <a:sym typeface="Wingdings" panose="05000000000000000000" pitchFamily="2" charset="2"/>
              </a:rPr>
              <a:t>owns</a:t>
            </a:r>
            <a:r>
              <a:rPr lang="it-IT" sz="3200" dirty="0">
                <a:sym typeface="Wingdings" panose="05000000000000000000" pitchFamily="2" charset="2"/>
              </a:rPr>
              <a:t> a public ASN and </a:t>
            </a:r>
            <a:r>
              <a:rPr lang="it-IT" sz="3200" dirty="0" err="1">
                <a:sym typeface="Wingdings" panose="05000000000000000000" pitchFamily="2" charset="2"/>
              </a:rPr>
              <a:t>will</a:t>
            </a:r>
            <a:r>
              <a:rPr lang="it-IT" sz="3200" dirty="0">
                <a:sym typeface="Wingdings" panose="05000000000000000000" pitchFamily="2" charset="2"/>
              </a:rPr>
              <a:t> use </a:t>
            </a:r>
            <a:r>
              <a:rPr lang="it-IT" sz="3200" dirty="0" err="1">
                <a:sym typeface="Wingdings" panose="05000000000000000000" pitchFamily="2" charset="2"/>
              </a:rPr>
              <a:t>its</a:t>
            </a:r>
            <a:r>
              <a:rPr lang="it-IT" sz="3200" dirty="0">
                <a:sym typeface="Wingdings" panose="05000000000000000000" pitchFamily="2" charset="2"/>
              </a:rPr>
              <a:t> public IP </a:t>
            </a:r>
            <a:r>
              <a:rPr lang="it-IT" sz="3200" dirty="0" err="1">
                <a:sym typeface="Wingdings" panose="05000000000000000000" pitchFamily="2" charset="2"/>
              </a:rPr>
              <a:t>addresses</a:t>
            </a:r>
            <a:r>
              <a:rPr lang="it-IT" sz="3200" dirty="0">
                <a:sym typeface="Wingdings" panose="05000000000000000000" pitchFamily="2" charset="2"/>
              </a:rPr>
              <a:t>, </a:t>
            </a:r>
            <a:r>
              <a:rPr lang="it-IT" sz="3200" dirty="0" err="1">
                <a:sym typeface="Wingdings" panose="05000000000000000000" pitchFamily="2" charset="2"/>
              </a:rPr>
              <a:t>but</a:t>
            </a:r>
            <a:r>
              <a:rPr lang="it-IT" sz="3200" dirty="0">
                <a:sym typeface="Wingdings" panose="05000000000000000000" pitchFamily="2" charset="2"/>
              </a:rPr>
              <a:t> the BGP session with Microsoft </a:t>
            </a:r>
            <a:r>
              <a:rPr lang="it-IT" sz="3200" dirty="0" err="1">
                <a:sym typeface="Wingdings" panose="05000000000000000000" pitchFamily="2" charset="2"/>
              </a:rPr>
              <a:t>is</a:t>
            </a:r>
            <a:r>
              <a:rPr lang="it-IT" sz="3200" dirty="0">
                <a:sym typeface="Wingdings" panose="05000000000000000000" pitchFamily="2" charset="2"/>
              </a:rPr>
              <a:t> </a:t>
            </a:r>
            <a:r>
              <a:rPr lang="it-IT" sz="3200" dirty="0" err="1">
                <a:sym typeface="Wingdings" panose="05000000000000000000" pitchFamily="2" charset="2"/>
              </a:rPr>
              <a:t>established</a:t>
            </a:r>
            <a:r>
              <a:rPr lang="it-IT" sz="3200" dirty="0">
                <a:sym typeface="Wingdings" panose="05000000000000000000" pitchFamily="2" charset="2"/>
              </a:rPr>
              <a:t> from a </a:t>
            </a:r>
            <a:r>
              <a:rPr lang="it-IT" sz="3200" dirty="0" err="1">
                <a:sym typeface="Wingdings" panose="05000000000000000000" pitchFamily="2" charset="2"/>
              </a:rPr>
              <a:t>different</a:t>
            </a:r>
            <a:r>
              <a:rPr lang="it-IT" sz="3200" dirty="0">
                <a:sym typeface="Wingdings" panose="05000000000000000000" pitchFamily="2" charset="2"/>
              </a:rPr>
              <a:t> ASN (the provider ASN)»	</a:t>
            </a:r>
          </a:p>
          <a:p>
            <a:pPr marL="336145" lvl="1" indent="0">
              <a:buNone/>
            </a:pPr>
            <a:endParaRPr lang="it-IT" sz="1800" dirty="0">
              <a:sym typeface="Wingdings" panose="05000000000000000000" pitchFamily="2" charset="2"/>
            </a:endParaRPr>
          </a:p>
          <a:p>
            <a:pPr lvl="1">
              <a:buFont typeface="Wingdings" panose="05000000000000000000" pitchFamily="2" charset="2"/>
              <a:buChar char="à"/>
            </a:pPr>
            <a:r>
              <a:rPr lang="it-IT" sz="1800" dirty="0" err="1">
                <a:sym typeface="Wingdings" panose="05000000000000000000" pitchFamily="2" charset="2"/>
              </a:rPr>
              <a:t>This</a:t>
            </a:r>
            <a:r>
              <a:rPr lang="it-IT" sz="1800" dirty="0">
                <a:sym typeface="Wingdings" panose="05000000000000000000" pitchFamily="2" charset="2"/>
              </a:rPr>
              <a:t> </a:t>
            </a:r>
            <a:r>
              <a:rPr lang="it-IT" sz="1800" dirty="0" err="1">
                <a:sym typeface="Wingdings" panose="05000000000000000000" pitchFamily="2" charset="2"/>
              </a:rPr>
              <a:t>is</a:t>
            </a:r>
            <a:r>
              <a:rPr lang="it-IT" sz="1800" dirty="0">
                <a:sym typeface="Wingdings" panose="05000000000000000000" pitchFamily="2" charset="2"/>
              </a:rPr>
              <a:t> </a:t>
            </a:r>
            <a:r>
              <a:rPr lang="it-IT" sz="1800" dirty="0" err="1">
                <a:sym typeface="Wingdings" panose="05000000000000000000" pitchFamily="2" charset="2"/>
              </a:rPr>
              <a:t>supported</a:t>
            </a:r>
            <a:r>
              <a:rPr lang="it-IT" sz="1800" dirty="0">
                <a:sym typeface="Wingdings" panose="05000000000000000000" pitchFamily="2" charset="2"/>
              </a:rPr>
              <a:t>! </a:t>
            </a:r>
          </a:p>
          <a:p>
            <a:pPr marL="0" indent="0">
              <a:buNone/>
            </a:pPr>
            <a:endParaRPr lang="it-IT" sz="3200" dirty="0">
              <a:sym typeface="Wingdings" panose="05000000000000000000" pitchFamily="2" charset="2"/>
            </a:endParaRPr>
          </a:p>
          <a:p>
            <a:pPr>
              <a:buFont typeface="Wingdings" panose="05000000000000000000" pitchFamily="2" charset="2"/>
              <a:buChar char="à"/>
            </a:pPr>
            <a:endParaRPr lang="it-IT" sz="3200" dirty="0"/>
          </a:p>
          <a:p>
            <a:pPr lvl="1"/>
            <a:endParaRPr lang="en-US" sz="1800" dirty="0"/>
          </a:p>
        </p:txBody>
      </p:sp>
      <p:sp>
        <p:nvSpPr>
          <p:cNvPr id="3" name="Title 2"/>
          <p:cNvSpPr>
            <a:spLocks noGrp="1"/>
          </p:cNvSpPr>
          <p:nvPr>
            <p:ph type="title"/>
          </p:nvPr>
        </p:nvSpPr>
        <p:spPr/>
        <p:txBody>
          <a:bodyPr/>
          <a:lstStyle/>
          <a:p>
            <a:r>
              <a:rPr lang="it-IT" dirty="0"/>
              <a:t>Public ASN &amp; Public </a:t>
            </a:r>
            <a:r>
              <a:rPr lang="it-IT" dirty="0" err="1"/>
              <a:t>IPs</a:t>
            </a:r>
            <a:r>
              <a:rPr lang="it-IT" dirty="0"/>
              <a:t> </a:t>
            </a:r>
            <a:r>
              <a:rPr lang="it-IT" dirty="0" err="1"/>
              <a:t>concerns</a:t>
            </a:r>
            <a:endParaRPr lang="en-US" dirty="0"/>
          </a:p>
        </p:txBody>
      </p:sp>
    </p:spTree>
    <p:extLst>
      <p:ext uri="{BB962C8B-B14F-4D97-AF65-F5344CB8AC3E}">
        <p14:creationId xmlns:p14="http://schemas.microsoft.com/office/powerpoint/2010/main" val="1431354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 the workflow</a:t>
            </a:r>
          </a:p>
        </p:txBody>
      </p:sp>
      <p:sp>
        <p:nvSpPr>
          <p:cNvPr id="3" name="Rectangle 2"/>
          <p:cNvSpPr/>
          <p:nvPr/>
        </p:nvSpPr>
        <p:spPr>
          <a:xfrm>
            <a:off x="0" y="6216723"/>
            <a:ext cx="12192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https://azure.microsoft.com/en-us/documentation/articles/expressroute-workflows/ </a:t>
            </a:r>
          </a:p>
        </p:txBody>
      </p:sp>
      <p:pic>
        <p:nvPicPr>
          <p:cNvPr id="4" name="Picture 3"/>
          <p:cNvPicPr>
            <a:picLocks noChangeAspect="1"/>
          </p:cNvPicPr>
          <p:nvPr/>
        </p:nvPicPr>
        <p:blipFill>
          <a:blip r:embed="rId3"/>
          <a:stretch>
            <a:fillRect/>
          </a:stretch>
        </p:blipFill>
        <p:spPr>
          <a:xfrm>
            <a:off x="900112" y="1495425"/>
            <a:ext cx="10391775" cy="3867150"/>
          </a:xfrm>
          <a:prstGeom prst="rect">
            <a:avLst/>
          </a:prstGeom>
        </p:spPr>
      </p:pic>
    </p:spTree>
    <p:extLst>
      <p:ext uri="{BB962C8B-B14F-4D97-AF65-F5344CB8AC3E}">
        <p14:creationId xmlns:p14="http://schemas.microsoft.com/office/powerpoint/2010/main" val="2996184242"/>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36650"/>
            <a:ext cx="8174038" cy="1244600"/>
          </a:xfrm>
        </p:spPr>
        <p:txBody>
          <a:bodyPr/>
          <a:lstStyle/>
          <a:p>
            <a:pPr defTabSz="914367" eaLnBrk="1" fontAlgn="auto" hangingPunct="1">
              <a:lnSpc>
                <a:spcPct val="100000"/>
              </a:lnSpc>
              <a:spcAft>
                <a:spcPts val="0"/>
              </a:spcAft>
              <a:defRPr/>
            </a:pPr>
            <a:r>
              <a:rPr sz="6470" dirty="0">
                <a:solidFill>
                  <a:srgbClr val="FFFFFF"/>
                </a:solidFill>
                <a:ea typeface="+mn-ea"/>
              </a:rPr>
              <a:t>Before we get started</a:t>
            </a:r>
          </a:p>
        </p:txBody>
      </p:sp>
      <p:sp>
        <p:nvSpPr>
          <p:cNvPr id="3" name="TextBox 2"/>
          <p:cNvSpPr txBox="1"/>
          <p:nvPr/>
        </p:nvSpPr>
        <p:spPr>
          <a:xfrm>
            <a:off x="581198" y="2826905"/>
            <a:ext cx="7515398" cy="3151632"/>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Welcome ExpressRoute</a:t>
            </a:r>
            <a:r>
              <a:rPr kumimoji="0" lang="en-US" sz="2400" b="0" i="0" u="none" strike="noStrike" kern="1200" cap="none" spc="0" normalizeH="0" noProof="0" dirty="0">
                <a:ln>
                  <a:noFill/>
                </a:ln>
                <a:solidFill>
                  <a:srgbClr val="FFFFFF"/>
                </a:solidFill>
                <a:effectLst/>
                <a:uLnTx/>
                <a:uFillTx/>
                <a:latin typeface="Segoe UI"/>
                <a:ea typeface="+mn-ea"/>
                <a:cs typeface="+mn-cs"/>
              </a:rPr>
              <a:t> </a:t>
            </a:r>
            <a:r>
              <a:rPr kumimoji="0" lang="en-US" sz="2400" b="0" i="0" u="none" strike="noStrike" kern="1200" cap="none" spc="0" normalizeH="0" baseline="0" noProof="0" dirty="0">
                <a:ln>
                  <a:noFill/>
                </a:ln>
                <a:solidFill>
                  <a:srgbClr val="FFFFFF"/>
                </a:solidFill>
                <a:effectLst/>
                <a:uLnTx/>
                <a:uFillTx/>
                <a:latin typeface="Segoe UI"/>
                <a:ea typeface="+mn-ea"/>
                <a:cs typeface="+mn-cs"/>
              </a:rPr>
              <a:t>partners!!!!!</a:t>
            </a:r>
          </a:p>
          <a:p>
            <a:pPr marL="285750"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lang="en-US" sz="2400" dirty="0">
                <a:solidFill>
                  <a:srgbClr val="FFFFFF"/>
                </a:solidFill>
                <a:latin typeface="Segoe UI"/>
              </a:rPr>
              <a:t>Please remember our NDA relationship</a:t>
            </a:r>
          </a:p>
          <a:p>
            <a:pPr marL="285750"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r>
              <a:rPr lang="en-US" sz="2400" dirty="0">
                <a:solidFill>
                  <a:srgbClr val="FFFFFF"/>
                </a:solidFill>
                <a:latin typeface="Segoe UI"/>
              </a:rPr>
              <a:t>Ask questions! </a:t>
            </a:r>
            <a:r>
              <a:rPr kumimoji="0" lang="en-US" sz="2400" b="0" i="0" u="none" strike="noStrike" kern="1200" cap="none" spc="0" normalizeH="0" baseline="0" noProof="0" dirty="0">
                <a:ln>
                  <a:noFill/>
                </a:ln>
                <a:solidFill>
                  <a:srgbClr val="FFFFFF"/>
                </a:solidFill>
                <a:effectLst/>
                <a:uLnTx/>
                <a:uFillTx/>
                <a:latin typeface="Segoe UI"/>
                <a:ea typeface="+mn-ea"/>
                <a:cs typeface="+mn-cs"/>
              </a:rPr>
              <a:t>Use the IM window for questions</a:t>
            </a:r>
          </a:p>
          <a:p>
            <a:pPr marL="285750" lvl="0" indent="-285750">
              <a:lnSpc>
                <a:spcPct val="120000"/>
              </a:lnSpc>
              <a:spcAft>
                <a:spcPts val="600"/>
              </a:spcAft>
              <a:buFont typeface="Arial" panose="020B0604020202020204" pitchFamily="34" charset="0"/>
              <a:buChar char="•"/>
            </a:pPr>
            <a:r>
              <a:rPr kumimoji="0" lang="en-US" sz="2400" b="0" i="0" u="none" strike="noStrike" kern="1200" cap="none" spc="0" normalizeH="0" baseline="0" noProof="0" dirty="0">
                <a:ln>
                  <a:noFill/>
                </a:ln>
                <a:solidFill>
                  <a:srgbClr val="FFFFFF"/>
                </a:solidFill>
                <a:effectLst/>
                <a:uLnTx/>
                <a:uFillTx/>
                <a:latin typeface="Segoe UI"/>
                <a:ea typeface="+mn-ea"/>
                <a:cs typeface="+mn-cs"/>
              </a:rPr>
              <a:t>Sessions are recorded.  We’ll post material </a:t>
            </a:r>
            <a:r>
              <a:rPr lang="en-US" sz="2400" dirty="0">
                <a:solidFill>
                  <a:srgbClr val="FFFFFF"/>
                </a:solidFill>
              </a:rPr>
              <a:t>@ </a:t>
            </a:r>
            <a:r>
              <a:rPr lang="en-US" sz="2400" u="sng" dirty="0">
                <a:solidFill>
                  <a:srgbClr val="FFFFFF"/>
                </a:solidFill>
              </a:rPr>
              <a:t>http:/</a:t>
            </a:r>
            <a:r>
              <a:rPr kumimoji="0" lang="en-US" sz="2400" b="0" i="0" u="sng" strike="noStrike" kern="1200" cap="none" spc="0" normalizeH="0" baseline="0" noProof="0" dirty="0">
                <a:ln>
                  <a:noFill/>
                </a:ln>
                <a:solidFill>
                  <a:srgbClr val="FFFFFF"/>
                </a:solidFill>
                <a:effectLst/>
                <a:uLnTx/>
                <a:uFillTx/>
                <a:latin typeface="Segoe UI"/>
              </a:rPr>
              <a:t>/</a:t>
            </a:r>
            <a:r>
              <a:rPr kumimoji="0" lang="en-US" sz="2400" b="0" i="0" u="sng" strike="noStrike" kern="1200" cap="none" spc="0" normalizeH="0" baseline="0" noProof="0" dirty="0">
                <a:ln>
                  <a:noFill/>
                </a:ln>
                <a:solidFill>
                  <a:srgbClr val="FFFFFF"/>
                </a:solidFill>
                <a:effectLst/>
                <a:uLnTx/>
                <a:uFillTx/>
                <a:latin typeface="Segoe UI"/>
                <a:ea typeface="+mn-ea"/>
                <a:cs typeface="+mn-cs"/>
              </a:rPr>
              <a:t>aka.ms/</a:t>
            </a:r>
            <a:r>
              <a:rPr kumimoji="0" lang="en-US" sz="2400" b="0" i="0" u="sng" strike="noStrike" kern="1200" cap="none" spc="0" normalizeH="0" baseline="0" noProof="0" dirty="0" err="1">
                <a:ln>
                  <a:noFill/>
                </a:ln>
                <a:solidFill>
                  <a:srgbClr val="FFFFFF"/>
                </a:solidFill>
                <a:effectLst/>
                <a:uLnTx/>
                <a:uFillTx/>
                <a:latin typeface="Segoe UI"/>
                <a:ea typeface="+mn-ea"/>
                <a:cs typeface="+mn-cs"/>
              </a:rPr>
              <a:t>ExpressRoutePartnerThursdays</a:t>
            </a:r>
            <a:r>
              <a:rPr kumimoji="0" lang="en-US" sz="2400" b="0" i="0" u="sng" strike="noStrike" kern="1200" cap="none" spc="0" normalizeH="0" baseline="0" noProof="0" dirty="0">
                <a:ln>
                  <a:noFill/>
                </a:ln>
                <a:solidFill>
                  <a:srgbClr val="FFFFFF"/>
                </a:solidFill>
                <a:effectLst/>
                <a:uLnTx/>
                <a:uFillTx/>
                <a:latin typeface="Segoe UI"/>
                <a:ea typeface="+mn-ea"/>
                <a:cs typeface="+mn-cs"/>
              </a:rPr>
              <a:t> </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2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4"/>
          <a:stretch>
            <a:fillRect/>
          </a:stretch>
        </p:blipFill>
        <p:spPr>
          <a:xfrm>
            <a:off x="7639359" y="2826905"/>
            <a:ext cx="4107084" cy="3297659"/>
          </a:xfrm>
          <a:prstGeom prst="rect">
            <a:avLst/>
          </a:prstGeom>
        </p:spPr>
      </p:pic>
    </p:spTree>
    <p:extLst>
      <p:ext uri="{BB962C8B-B14F-4D97-AF65-F5344CB8AC3E}">
        <p14:creationId xmlns:p14="http://schemas.microsoft.com/office/powerpoint/2010/main" val="209639105"/>
      </p:ext>
    </p:extLst>
  </p:cSld>
  <p:clrMapOvr>
    <a:overrideClrMapping bg1="dk1" tx1="lt1" bg2="dk2" tx2="lt2" accent1="accent1" accent2="accent2" accent3="accent3" accent4="accent4" accent5="accent5" accent6="accent6" hlink="hlink" folHlink="folHlink"/>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ER </a:t>
            </a:r>
            <a:r>
              <a:rPr lang="it-IT" dirty="0" err="1"/>
              <a:t>is</a:t>
            </a:r>
            <a:r>
              <a:rPr lang="it-IT" dirty="0"/>
              <a:t> </a:t>
            </a:r>
            <a:r>
              <a:rPr lang="it-IT" dirty="0" err="1"/>
              <a:t>now</a:t>
            </a:r>
            <a:r>
              <a:rPr lang="it-IT" dirty="0"/>
              <a:t> </a:t>
            </a:r>
            <a:r>
              <a:rPr lang="it-IT" dirty="0" err="1"/>
              <a:t>supported</a:t>
            </a:r>
            <a:r>
              <a:rPr lang="it-IT" dirty="0"/>
              <a:t> in the Azure Portal</a:t>
            </a:r>
            <a:endParaRPr lang="en-US" dirty="0"/>
          </a:p>
        </p:txBody>
      </p:sp>
      <p:pic>
        <p:nvPicPr>
          <p:cNvPr id="5" name="Picture 4"/>
          <p:cNvPicPr>
            <a:picLocks noChangeAspect="1"/>
          </p:cNvPicPr>
          <p:nvPr/>
        </p:nvPicPr>
        <p:blipFill>
          <a:blip r:embed="rId3"/>
          <a:stretch>
            <a:fillRect/>
          </a:stretch>
        </p:blipFill>
        <p:spPr>
          <a:xfrm>
            <a:off x="1288878" y="1359487"/>
            <a:ext cx="9616563" cy="5168903"/>
          </a:xfrm>
          <a:prstGeom prst="rect">
            <a:avLst/>
          </a:prstGeom>
        </p:spPr>
      </p:pic>
    </p:spTree>
    <p:extLst>
      <p:ext uri="{BB962C8B-B14F-4D97-AF65-F5344CB8AC3E}">
        <p14:creationId xmlns:p14="http://schemas.microsoft.com/office/powerpoint/2010/main" val="1759676555"/>
      </p:ext>
    </p:extLst>
  </p:cSld>
  <p:clrMapOvr>
    <a:overrideClrMapping bg1="dk1" tx1="lt1" bg2="dk2" tx2="lt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Portal: Create Service </a:t>
            </a:r>
            <a:r>
              <a:rPr lang="it-IT" dirty="0" err="1"/>
              <a:t>Key</a:t>
            </a:r>
            <a:endParaRPr lang="en-US" dirty="0"/>
          </a:p>
        </p:txBody>
      </p:sp>
      <p:pic>
        <p:nvPicPr>
          <p:cNvPr id="8" name="Picture 7"/>
          <p:cNvPicPr>
            <a:picLocks noChangeAspect="1"/>
          </p:cNvPicPr>
          <p:nvPr/>
        </p:nvPicPr>
        <p:blipFill rotWithShape="1">
          <a:blip r:embed="rId2"/>
          <a:srcRect l="12345" t="10239" r="71233" b="2269"/>
          <a:stretch/>
        </p:blipFill>
        <p:spPr>
          <a:xfrm>
            <a:off x="457200" y="1087053"/>
            <a:ext cx="2796363" cy="5632724"/>
          </a:xfrm>
          <a:prstGeom prst="rect">
            <a:avLst/>
          </a:prstGeom>
        </p:spPr>
      </p:pic>
      <p:pic>
        <p:nvPicPr>
          <p:cNvPr id="9" name="Picture 8"/>
          <p:cNvPicPr>
            <a:picLocks noChangeAspect="1"/>
          </p:cNvPicPr>
          <p:nvPr/>
        </p:nvPicPr>
        <p:blipFill rotWithShape="1">
          <a:blip r:embed="rId3"/>
          <a:srcRect t="6293" r="29501"/>
          <a:stretch/>
        </p:blipFill>
        <p:spPr>
          <a:xfrm>
            <a:off x="4719751" y="1380582"/>
            <a:ext cx="7205329" cy="5147789"/>
          </a:xfrm>
          <a:prstGeom prst="rect">
            <a:avLst/>
          </a:prstGeom>
        </p:spPr>
      </p:pic>
      <p:sp>
        <p:nvSpPr>
          <p:cNvPr id="10" name="Right Arrow 9"/>
          <p:cNvSpPr/>
          <p:nvPr/>
        </p:nvSpPr>
        <p:spPr bwMode="auto">
          <a:xfrm>
            <a:off x="3332755" y="3693979"/>
            <a:ext cx="1307804" cy="520995"/>
          </a:xfrm>
          <a:prstGeom prst="right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9898911" y="3954476"/>
            <a:ext cx="1881963" cy="350874"/>
          </a:xfrm>
          <a:prstGeom prst="ellipse">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309465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Azure Portal: Complete </a:t>
            </a:r>
            <a:r>
              <a:rPr lang="it-IT" dirty="0" err="1"/>
              <a:t>Configuration</a:t>
            </a:r>
            <a:endParaRPr lang="en-US" dirty="0"/>
          </a:p>
        </p:txBody>
      </p:sp>
      <p:pic>
        <p:nvPicPr>
          <p:cNvPr id="4" name="Picture 3"/>
          <p:cNvPicPr>
            <a:picLocks noChangeAspect="1"/>
          </p:cNvPicPr>
          <p:nvPr/>
        </p:nvPicPr>
        <p:blipFill rotWithShape="1">
          <a:blip r:embed="rId2"/>
          <a:srcRect l="33929" t="11197" r="9857" b="13767"/>
          <a:stretch/>
        </p:blipFill>
        <p:spPr>
          <a:xfrm>
            <a:off x="584790" y="1189176"/>
            <a:ext cx="7637488" cy="5479690"/>
          </a:xfrm>
          <a:prstGeom prst="rect">
            <a:avLst/>
          </a:prstGeom>
        </p:spPr>
      </p:pic>
      <p:sp>
        <p:nvSpPr>
          <p:cNvPr id="12" name="Right Arrow 11"/>
          <p:cNvSpPr/>
          <p:nvPr/>
        </p:nvSpPr>
        <p:spPr bwMode="auto">
          <a:xfrm rot="19684889">
            <a:off x="7200665" y="3904346"/>
            <a:ext cx="1705588" cy="259663"/>
          </a:xfrm>
          <a:prstGeom prst="right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ight Arrow 13"/>
          <p:cNvSpPr/>
          <p:nvPr/>
        </p:nvSpPr>
        <p:spPr bwMode="auto">
          <a:xfrm>
            <a:off x="7426290" y="4640278"/>
            <a:ext cx="1307804" cy="259663"/>
          </a:xfrm>
          <a:prstGeom prst="right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p:cNvSpPr txBox="1"/>
          <p:nvPr/>
        </p:nvSpPr>
        <p:spPr>
          <a:xfrm>
            <a:off x="8734094" y="3356557"/>
            <a:ext cx="3253562" cy="572464"/>
          </a:xfrm>
          <a:prstGeom prst="rect">
            <a:avLst/>
          </a:prstGeom>
          <a:noFill/>
        </p:spPr>
        <p:txBody>
          <a:bodyPr wrap="square" lIns="182880" tIns="146304" rIns="182880" bIns="146304" rtlCol="0">
            <a:spAutoFit/>
          </a:bodyPr>
          <a:lstStyle/>
          <a:p>
            <a:pPr>
              <a:lnSpc>
                <a:spcPct val="90000"/>
              </a:lnSpc>
              <a:spcAft>
                <a:spcPts val="600"/>
              </a:spcAft>
            </a:pPr>
            <a:r>
              <a:rPr lang="it-IT" sz="2000" dirty="0">
                <a:gradFill>
                  <a:gsLst>
                    <a:gs pos="2917">
                      <a:schemeClr val="tx1"/>
                    </a:gs>
                    <a:gs pos="30000">
                      <a:schemeClr val="tx1"/>
                    </a:gs>
                  </a:gsLst>
                  <a:lin ang="5400000" scaled="0"/>
                </a:gradFill>
              </a:rPr>
              <a:t>Connect </a:t>
            </a:r>
            <a:r>
              <a:rPr lang="it-IT" sz="2000" dirty="0" err="1">
                <a:gradFill>
                  <a:gsLst>
                    <a:gs pos="2917">
                      <a:schemeClr val="tx1"/>
                    </a:gs>
                    <a:gs pos="30000">
                      <a:schemeClr val="tx1"/>
                    </a:gs>
                  </a:gsLst>
                  <a:lin ang="5400000" scaled="0"/>
                </a:gradFill>
              </a:rPr>
              <a:t>Vnet</a:t>
            </a:r>
            <a:r>
              <a:rPr lang="it-IT" sz="2000" dirty="0">
                <a:gradFill>
                  <a:gsLst>
                    <a:gs pos="2917">
                      <a:schemeClr val="tx1"/>
                    </a:gs>
                    <a:gs pos="30000">
                      <a:schemeClr val="tx1"/>
                    </a:gs>
                  </a:gsLst>
                  <a:lin ang="5400000" scaled="0"/>
                </a:gradFill>
              </a:rPr>
              <a:t> </a:t>
            </a:r>
            <a:r>
              <a:rPr lang="it-IT" sz="2000" dirty="0" err="1">
                <a:gradFill>
                  <a:gsLst>
                    <a:gs pos="2917">
                      <a:schemeClr val="tx1"/>
                    </a:gs>
                    <a:gs pos="30000">
                      <a:schemeClr val="tx1"/>
                    </a:gs>
                  </a:gsLst>
                  <a:lin ang="5400000" scaled="0"/>
                </a:gradFill>
              </a:rPr>
              <a:t>Gateways</a:t>
            </a:r>
            <a:endParaRPr lang="en-US" sz="2000" dirty="0" err="1">
              <a:gradFill>
                <a:gsLst>
                  <a:gs pos="2917">
                    <a:schemeClr val="tx1"/>
                  </a:gs>
                  <a:gs pos="30000">
                    <a:schemeClr val="tx1"/>
                  </a:gs>
                </a:gsLst>
                <a:lin ang="5400000" scaled="0"/>
              </a:gradFill>
            </a:endParaRPr>
          </a:p>
        </p:txBody>
      </p:sp>
      <p:sp>
        <p:nvSpPr>
          <p:cNvPr id="15" name="TextBox 14"/>
          <p:cNvSpPr txBox="1"/>
          <p:nvPr/>
        </p:nvSpPr>
        <p:spPr>
          <a:xfrm>
            <a:off x="8790025" y="4483877"/>
            <a:ext cx="3253562" cy="572464"/>
          </a:xfrm>
          <a:prstGeom prst="rect">
            <a:avLst/>
          </a:prstGeom>
          <a:noFill/>
        </p:spPr>
        <p:txBody>
          <a:bodyPr wrap="square" lIns="182880" tIns="146304" rIns="182880" bIns="146304" rtlCol="0">
            <a:spAutoFit/>
          </a:bodyPr>
          <a:lstStyle/>
          <a:p>
            <a:pPr>
              <a:lnSpc>
                <a:spcPct val="90000"/>
              </a:lnSpc>
              <a:spcAft>
                <a:spcPts val="600"/>
              </a:spcAft>
            </a:pPr>
            <a:r>
              <a:rPr lang="it-IT" sz="2000" dirty="0" err="1">
                <a:gradFill>
                  <a:gsLst>
                    <a:gs pos="2917">
                      <a:schemeClr val="tx1"/>
                    </a:gs>
                    <a:gs pos="30000">
                      <a:schemeClr val="tx1"/>
                    </a:gs>
                  </a:gsLst>
                  <a:lin ang="5400000" scaled="0"/>
                </a:gradFill>
              </a:rPr>
              <a:t>Configure</a:t>
            </a:r>
            <a:r>
              <a:rPr lang="it-IT" sz="2000" dirty="0">
                <a:gradFill>
                  <a:gsLst>
                    <a:gs pos="2917">
                      <a:schemeClr val="tx1"/>
                    </a:gs>
                    <a:gs pos="30000">
                      <a:schemeClr val="tx1"/>
                    </a:gs>
                  </a:gsLst>
                  <a:lin ang="5400000" scaled="0"/>
                </a:gradFill>
              </a:rPr>
              <a:t> </a:t>
            </a:r>
            <a:r>
              <a:rPr lang="it-IT" sz="2000" dirty="0" err="1">
                <a:gradFill>
                  <a:gsLst>
                    <a:gs pos="2917">
                      <a:schemeClr val="tx1"/>
                    </a:gs>
                    <a:gs pos="30000">
                      <a:schemeClr val="tx1"/>
                    </a:gs>
                  </a:gsLst>
                  <a:lin ang="5400000" scaled="0"/>
                </a:gradFill>
              </a:rPr>
              <a:t>peerings</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346548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2253" y="1421032"/>
            <a:ext cx="11653523" cy="4095801"/>
          </a:xfrm>
        </p:spPr>
        <p:txBody>
          <a:bodyPr/>
          <a:lstStyle/>
          <a:p>
            <a:pPr marL="0" indent="0">
              <a:buNone/>
            </a:pPr>
            <a:r>
              <a:rPr lang="en-US" sz="1961" b="1" u="sng" dirty="0">
                <a:solidFill>
                  <a:schemeClr val="tx1">
                    <a:lumMod val="95000"/>
                  </a:schemeClr>
                </a:solidFill>
              </a:rPr>
              <a:t>Do</a:t>
            </a:r>
          </a:p>
          <a:p>
            <a:pPr lvl="1"/>
            <a:r>
              <a:rPr lang="en-US" sz="1568" dirty="0">
                <a:solidFill>
                  <a:schemeClr val="tx1">
                    <a:lumMod val="95000"/>
                  </a:schemeClr>
                </a:solidFill>
                <a:latin typeface="+mj-lt"/>
              </a:rPr>
              <a:t>Add ExpressRoute into every conversation and start early</a:t>
            </a:r>
          </a:p>
          <a:p>
            <a:pPr lvl="1"/>
            <a:r>
              <a:rPr lang="en-US" sz="1568" dirty="0">
                <a:solidFill>
                  <a:schemeClr val="tx1">
                    <a:lumMod val="95000"/>
                  </a:schemeClr>
                </a:solidFill>
                <a:latin typeface="+mj-lt"/>
              </a:rPr>
              <a:t>ExpressRoute Premium must be included with Office 365, Skype for Business and CRM Online</a:t>
            </a:r>
          </a:p>
          <a:p>
            <a:pPr lvl="1"/>
            <a:r>
              <a:rPr lang="en-US" sz="1568" dirty="0">
                <a:solidFill>
                  <a:schemeClr val="tx1">
                    <a:lumMod val="95000"/>
                  </a:schemeClr>
                </a:solidFill>
                <a:latin typeface="+mj-lt"/>
              </a:rPr>
              <a:t>Be clear on the pricing model – there’s always a MSFT port and a connectivity carrier charge</a:t>
            </a:r>
          </a:p>
          <a:p>
            <a:pPr lvl="1"/>
            <a:r>
              <a:rPr lang="en-US" sz="1568" dirty="0">
                <a:solidFill>
                  <a:schemeClr val="tx1">
                    <a:lumMod val="95000"/>
                  </a:schemeClr>
                </a:solidFill>
                <a:latin typeface="+mj-lt"/>
              </a:rPr>
              <a:t>Understand the workload and bandwidth requirements (can scale up but not down)</a:t>
            </a:r>
          </a:p>
          <a:p>
            <a:pPr lvl="1"/>
            <a:r>
              <a:rPr lang="en-US" sz="1568" dirty="0">
                <a:solidFill>
                  <a:schemeClr val="tx1">
                    <a:lumMod val="95000"/>
                  </a:schemeClr>
                </a:solidFill>
                <a:latin typeface="+mj-lt"/>
              </a:rPr>
              <a:t>Identify and engage Microsoft field, provide us details on </a:t>
            </a:r>
            <a:r>
              <a:rPr lang="en-US" sz="1568" u="sng" dirty="0">
                <a:solidFill>
                  <a:schemeClr val="tx1">
                    <a:lumMod val="95000"/>
                  </a:schemeClr>
                </a:solidFill>
                <a:latin typeface="+mj-lt"/>
              </a:rPr>
              <a:t>who</a:t>
            </a:r>
            <a:r>
              <a:rPr lang="en-US" sz="1568" dirty="0">
                <a:solidFill>
                  <a:schemeClr val="tx1">
                    <a:lumMod val="95000"/>
                  </a:schemeClr>
                </a:solidFill>
                <a:latin typeface="+mj-lt"/>
              </a:rPr>
              <a:t> you spoke with, </a:t>
            </a:r>
            <a:r>
              <a:rPr lang="en-US" sz="1568" u="sng" dirty="0">
                <a:solidFill>
                  <a:schemeClr val="tx1">
                    <a:lumMod val="95000"/>
                  </a:schemeClr>
                </a:solidFill>
                <a:latin typeface="+mj-lt"/>
              </a:rPr>
              <a:t>what</a:t>
            </a:r>
            <a:r>
              <a:rPr lang="en-US" sz="1568" dirty="0">
                <a:solidFill>
                  <a:schemeClr val="tx1">
                    <a:lumMod val="95000"/>
                  </a:schemeClr>
                </a:solidFill>
                <a:latin typeface="+mj-lt"/>
              </a:rPr>
              <a:t> next steps and </a:t>
            </a:r>
            <a:r>
              <a:rPr lang="en-US" sz="1568" u="sng" dirty="0">
                <a:solidFill>
                  <a:schemeClr val="tx1">
                    <a:lumMod val="95000"/>
                  </a:schemeClr>
                </a:solidFill>
                <a:latin typeface="+mj-lt"/>
              </a:rPr>
              <a:t>how</a:t>
            </a:r>
            <a:r>
              <a:rPr lang="en-US" sz="1568" dirty="0">
                <a:solidFill>
                  <a:schemeClr val="tx1">
                    <a:lumMod val="95000"/>
                  </a:schemeClr>
                </a:solidFill>
                <a:latin typeface="+mj-lt"/>
              </a:rPr>
              <a:t> we can help</a:t>
            </a:r>
          </a:p>
          <a:p>
            <a:pPr lvl="1"/>
            <a:r>
              <a:rPr lang="en-US" sz="1568" dirty="0">
                <a:solidFill>
                  <a:schemeClr val="tx1">
                    <a:lumMod val="95000"/>
                  </a:schemeClr>
                </a:solidFill>
                <a:latin typeface="+mj-lt"/>
              </a:rPr>
              <a:t>Hold joint meetings with customer, Microsoft team and partner sales teams involved to assist with technical design</a:t>
            </a:r>
          </a:p>
          <a:p>
            <a:pPr lvl="1"/>
            <a:r>
              <a:rPr lang="en-US" sz="1568" dirty="0">
                <a:solidFill>
                  <a:schemeClr val="tx1">
                    <a:lumMod val="95000"/>
                  </a:schemeClr>
                </a:solidFill>
                <a:latin typeface="+mj-lt"/>
              </a:rPr>
              <a:t>Escalate level 300+ questions to Microsoft ExpressRoute technical teams if needed</a:t>
            </a:r>
          </a:p>
          <a:p>
            <a:pPr lvl="1"/>
            <a:r>
              <a:rPr lang="en-US" sz="1568" dirty="0">
                <a:solidFill>
                  <a:schemeClr val="tx1">
                    <a:lumMod val="95000"/>
                  </a:schemeClr>
                </a:solidFill>
                <a:latin typeface="+mj-lt"/>
              </a:rPr>
              <a:t>Direct customers to the ExpressRoute “user guide” site to learn more about ExpressRoute</a:t>
            </a:r>
          </a:p>
          <a:p>
            <a:pPr marL="0" indent="0">
              <a:spcBef>
                <a:spcPts val="1765"/>
              </a:spcBef>
              <a:buNone/>
            </a:pPr>
            <a:r>
              <a:rPr lang="en-US" sz="1961" b="1" u="sng" dirty="0">
                <a:solidFill>
                  <a:schemeClr val="tx1">
                    <a:lumMod val="95000"/>
                  </a:schemeClr>
                </a:solidFill>
              </a:rPr>
              <a:t>Don‘t </a:t>
            </a:r>
          </a:p>
          <a:p>
            <a:pPr lvl="1"/>
            <a:r>
              <a:rPr lang="en-US" sz="1568" dirty="0">
                <a:solidFill>
                  <a:schemeClr val="tx1">
                    <a:lumMod val="95000"/>
                  </a:schemeClr>
                </a:solidFill>
                <a:latin typeface="+mj-lt"/>
              </a:rPr>
              <a:t>Don’t try to outsmart the speed of light</a:t>
            </a:r>
          </a:p>
          <a:p>
            <a:pPr lvl="1"/>
            <a:r>
              <a:rPr lang="en-US" sz="1568" dirty="0">
                <a:solidFill>
                  <a:schemeClr val="tx1">
                    <a:lumMod val="95000"/>
                  </a:schemeClr>
                </a:solidFill>
                <a:latin typeface="+mj-lt"/>
              </a:rPr>
              <a:t>Don‘t quote pricing for Microsoft, send customers to </a:t>
            </a:r>
            <a:r>
              <a:rPr lang="en-US" sz="1568" dirty="0">
                <a:solidFill>
                  <a:schemeClr val="tx1">
                    <a:lumMod val="95000"/>
                  </a:schemeClr>
                </a:solidFill>
                <a:latin typeface="+mj-lt"/>
                <a:hlinkClick r:id="rId2"/>
              </a:rPr>
              <a:t>https://azure.microsoft.com/en-us/pricing/details/expressroute/</a:t>
            </a:r>
            <a:r>
              <a:rPr lang="en-US" sz="1568" dirty="0">
                <a:solidFill>
                  <a:schemeClr val="tx1">
                    <a:lumMod val="95000"/>
                  </a:schemeClr>
                </a:solidFill>
                <a:latin typeface="+mj-lt"/>
              </a:rPr>
              <a:t> and/or direct them to their Microsoft account teams</a:t>
            </a:r>
          </a:p>
          <a:p>
            <a:pPr lvl="1"/>
            <a:r>
              <a:rPr lang="en-US" sz="1568" dirty="0">
                <a:solidFill>
                  <a:schemeClr val="tx1">
                    <a:lumMod val="95000"/>
                  </a:schemeClr>
                </a:solidFill>
                <a:latin typeface="+mj-lt"/>
              </a:rPr>
              <a:t>Don’t connect separate companies to a single ER circuit</a:t>
            </a:r>
          </a:p>
        </p:txBody>
      </p:sp>
      <p:sp>
        <p:nvSpPr>
          <p:cNvPr id="3" name="Title 2"/>
          <p:cNvSpPr>
            <a:spLocks noGrp="1"/>
          </p:cNvSpPr>
          <p:nvPr>
            <p:ph type="title"/>
          </p:nvPr>
        </p:nvSpPr>
        <p:spPr/>
        <p:txBody>
          <a:bodyPr/>
          <a:lstStyle/>
          <a:p>
            <a:r>
              <a:rPr lang="en-US" sz="3921" dirty="0">
                <a:solidFill>
                  <a:schemeClr val="tx1">
                    <a:lumMod val="95000"/>
                  </a:schemeClr>
                </a:solidFill>
              </a:rPr>
              <a:t>Best Practices: Do’s and Don'ts </a:t>
            </a:r>
          </a:p>
        </p:txBody>
      </p:sp>
    </p:spTree>
    <p:extLst>
      <p:ext uri="{BB962C8B-B14F-4D97-AF65-F5344CB8AC3E}">
        <p14:creationId xmlns:p14="http://schemas.microsoft.com/office/powerpoint/2010/main" val="13980711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6" y="974"/>
            <a:ext cx="12188715" cy="685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224161" y="1052878"/>
            <a:ext cx="11788027" cy="5459700"/>
          </a:xfrm>
        </p:spPr>
        <p:txBody>
          <a:bodyPr/>
          <a:lstStyle/>
          <a:p>
            <a:pPr defTabSz="914192">
              <a:lnSpc>
                <a:spcPct val="100000"/>
              </a:lnSpc>
              <a:defRPr/>
            </a:pPr>
            <a:r>
              <a:rPr lang="en-US" sz="2745" dirty="0">
                <a:latin typeface="+mn-lt"/>
              </a:rPr>
              <a:t>Awesome Web Links for More Information</a:t>
            </a:r>
          </a:p>
          <a:p>
            <a:pPr marL="280067" lvl="1" indent="-280067" defTabSz="914192">
              <a:lnSpc>
                <a:spcPct val="100000"/>
              </a:lnSpc>
              <a:buFont typeface="Arial" panose="020B0604020202020204" pitchFamily="34" charset="0"/>
              <a:buChar char="•"/>
              <a:defRPr/>
            </a:pPr>
            <a:r>
              <a:rPr lang="en-US" sz="1765" b="1" dirty="0"/>
              <a:t>ExpressRoute Technical Documentation: </a:t>
            </a:r>
            <a:r>
              <a:rPr lang="en-US" sz="1765" dirty="0">
                <a:hlinkClick r:id="rId4"/>
              </a:rPr>
              <a:t>https://azure.microsoft.com/en-us/documentation/services/expressroute/</a:t>
            </a:r>
            <a:endParaRPr lang="en-US" sz="1765" dirty="0"/>
          </a:p>
          <a:p>
            <a:pPr marL="280067" lvl="1" indent="-280067" defTabSz="914192">
              <a:lnSpc>
                <a:spcPct val="100000"/>
              </a:lnSpc>
              <a:buFont typeface="Arial" panose="020B0604020202020204" pitchFamily="34" charset="0"/>
              <a:buChar char="•"/>
              <a:defRPr/>
            </a:pPr>
            <a:r>
              <a:rPr lang="en-US" sz="1765" b="1" dirty="0"/>
              <a:t>ExpressRoute for Office 365 Planning tools: </a:t>
            </a:r>
            <a:r>
              <a:rPr lang="en-US" sz="1765" dirty="0">
                <a:hlinkClick r:id="rId5"/>
              </a:rPr>
              <a:t>https://azure.microsoft.com/en-us/documentation/articles/expressroute-prerequisites/#office-365-specific-requirements</a:t>
            </a:r>
            <a:r>
              <a:rPr lang="en-US" sz="1765" dirty="0"/>
              <a:t> </a:t>
            </a:r>
          </a:p>
          <a:p>
            <a:pPr marL="285750" lvl="1" indent="-285750" defTabSz="914192">
              <a:lnSpc>
                <a:spcPct val="100000"/>
              </a:lnSpc>
              <a:buFont typeface="Arial" panose="020B0604020202020204" pitchFamily="34" charset="0"/>
              <a:buChar char="•"/>
              <a:defRPr/>
            </a:pPr>
            <a:r>
              <a:rPr lang="en-US" sz="1765" b="1" dirty="0"/>
              <a:t>ExpressRoute FAQ: </a:t>
            </a:r>
            <a:r>
              <a:rPr lang="en-US" sz="1765" dirty="0">
                <a:hlinkClick r:id="rId6"/>
              </a:rPr>
              <a:t>https://azure.microsoft.com/en-us/documentation/articles/expressroute-faqs/</a:t>
            </a:r>
            <a:r>
              <a:rPr lang="en-US" sz="1765" dirty="0"/>
              <a:t> </a:t>
            </a:r>
          </a:p>
          <a:p>
            <a:pPr marL="285750" lvl="1" indent="-285750" defTabSz="914192">
              <a:lnSpc>
                <a:spcPct val="100000"/>
              </a:lnSpc>
              <a:buFont typeface="Arial" panose="020B0604020202020204" pitchFamily="34" charset="0"/>
              <a:buChar char="•"/>
              <a:defRPr/>
            </a:pPr>
            <a:r>
              <a:rPr lang="en-US" sz="1765" b="1" dirty="0"/>
              <a:t>ExpressRoute prerequisites: </a:t>
            </a:r>
            <a:r>
              <a:rPr lang="en-US" sz="1765" dirty="0">
                <a:hlinkClick r:id="rId7"/>
              </a:rPr>
              <a:t>https://azure.microsoft.com/en-us/documentation/articles/expressroute-prerequisites/</a:t>
            </a:r>
            <a:r>
              <a:rPr lang="en-US" sz="1765" dirty="0"/>
              <a:t> </a:t>
            </a:r>
          </a:p>
          <a:p>
            <a:pPr marL="285750" lvl="1" indent="-285750" defTabSz="914192">
              <a:lnSpc>
                <a:spcPct val="100000"/>
              </a:lnSpc>
              <a:buFont typeface="Arial" panose="020B0604020202020204" pitchFamily="34" charset="0"/>
              <a:buChar char="•"/>
              <a:defRPr/>
            </a:pPr>
            <a:endParaRPr lang="en-US" sz="1765" b="1" dirty="0"/>
          </a:p>
          <a:p>
            <a:pPr lvl="1" defTabSz="914192">
              <a:lnSpc>
                <a:spcPct val="100000"/>
              </a:lnSpc>
              <a:defRPr/>
            </a:pPr>
            <a:r>
              <a:rPr lang="en-US" sz="2745" dirty="0"/>
              <a:t>Other Related Services</a:t>
            </a:r>
          </a:p>
          <a:p>
            <a:pPr marL="280067" lvl="1" indent="-280067" defTabSz="914192">
              <a:lnSpc>
                <a:spcPct val="100000"/>
              </a:lnSpc>
              <a:buFont typeface="Arial" panose="020B0604020202020204" pitchFamily="34" charset="0"/>
              <a:buChar char="•"/>
              <a:defRPr/>
            </a:pPr>
            <a:r>
              <a:rPr lang="en-US" sz="1765" b="1" dirty="0"/>
              <a:t>Azure Virtual Networks: </a:t>
            </a:r>
            <a:r>
              <a:rPr lang="en-US" sz="1765" dirty="0">
                <a:hlinkClick r:id="rId8"/>
              </a:rPr>
              <a:t>https://azure.microsoft.com/en-us/documentation/services/virtual-network/</a:t>
            </a:r>
            <a:endParaRPr lang="en-US" sz="1765" dirty="0"/>
          </a:p>
          <a:p>
            <a:pPr marL="280067" lvl="1" indent="-280067" defTabSz="914192">
              <a:lnSpc>
                <a:spcPct val="100000"/>
              </a:lnSpc>
              <a:buFont typeface="Arial" panose="020B0604020202020204" pitchFamily="34" charset="0"/>
              <a:buChar char="•"/>
              <a:defRPr/>
            </a:pPr>
            <a:r>
              <a:rPr lang="en-US" sz="1765" b="1" dirty="0"/>
              <a:t>Network Security Groups: </a:t>
            </a:r>
            <a:r>
              <a:rPr lang="en-US" sz="1765" dirty="0">
                <a:hlinkClick r:id="rId9"/>
              </a:rPr>
              <a:t>https://azure.microsoft.com/en-us/documentation/articles/virtual-networks-nsg/</a:t>
            </a:r>
            <a:endParaRPr lang="en-US" sz="1765" dirty="0"/>
          </a:p>
          <a:p>
            <a:pPr marL="280067" lvl="1" indent="-280067" defTabSz="914192">
              <a:lnSpc>
                <a:spcPct val="100000"/>
              </a:lnSpc>
              <a:buFont typeface="Arial" panose="020B0604020202020204" pitchFamily="34" charset="0"/>
              <a:buChar char="•"/>
              <a:defRPr/>
            </a:pPr>
            <a:r>
              <a:rPr lang="en-US" sz="1765" b="1" dirty="0"/>
              <a:t>User Defined Routing: </a:t>
            </a:r>
            <a:r>
              <a:rPr lang="en-US" sz="1765" dirty="0">
                <a:hlinkClick r:id="rId10"/>
              </a:rPr>
              <a:t>https://azure.microsoft.com/en-us/documentation/articles/virtual-networks-udr-overview/</a:t>
            </a:r>
            <a:endParaRPr lang="en-US" sz="1765" dirty="0"/>
          </a:p>
          <a:p>
            <a:pPr marL="280067" lvl="1" indent="-280067" defTabSz="914192">
              <a:lnSpc>
                <a:spcPct val="100000"/>
              </a:lnSpc>
              <a:buFont typeface="Arial" panose="020B0604020202020204" pitchFamily="34" charset="0"/>
              <a:buChar char="•"/>
              <a:defRPr/>
            </a:pPr>
            <a:r>
              <a:rPr lang="en-US" sz="1765" b="1" dirty="0"/>
              <a:t>Azure Virtual Gateways: </a:t>
            </a:r>
            <a:r>
              <a:rPr lang="en-US" sz="1765" dirty="0">
                <a:hlinkClick r:id="rId11"/>
              </a:rPr>
              <a:t>https://azure.microsoft.com/en-us/documentation/services/vpn-gateway/</a:t>
            </a:r>
            <a:endParaRPr lang="en-US" sz="1765" dirty="0"/>
          </a:p>
          <a:p>
            <a:pPr marL="280067" lvl="1" indent="-280067" defTabSz="914192">
              <a:lnSpc>
                <a:spcPct val="100000"/>
              </a:lnSpc>
              <a:buFont typeface="Arial" panose="020B0604020202020204" pitchFamily="34" charset="0"/>
              <a:buChar char="•"/>
              <a:defRPr/>
            </a:pPr>
            <a:r>
              <a:rPr lang="en-US" sz="1765" b="1" dirty="0"/>
              <a:t>Site-to-Site VPNs: </a:t>
            </a:r>
            <a:r>
              <a:rPr lang="en-US" sz="1765" dirty="0">
                <a:hlinkClick r:id="rId12"/>
              </a:rPr>
              <a:t>https://azure.microsoft.com/en-us/documentation/articles/vpn-gateway-site-to-site-create/</a:t>
            </a:r>
            <a:endParaRPr lang="en-US" sz="1765" dirty="0"/>
          </a:p>
        </p:txBody>
      </p:sp>
      <p:sp>
        <p:nvSpPr>
          <p:cNvPr id="9" name="Title 1"/>
          <p:cNvSpPr txBox="1">
            <a:spLocks/>
          </p:cNvSpPr>
          <p:nvPr/>
        </p:nvSpPr>
        <p:spPr>
          <a:xfrm>
            <a:off x="270067" y="290403"/>
            <a:ext cx="11742122" cy="15249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704"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10" name="Title 1"/>
          <p:cNvSpPr txBox="1">
            <a:spLocks/>
          </p:cNvSpPr>
          <p:nvPr/>
        </p:nvSpPr>
        <p:spPr>
          <a:xfrm>
            <a:off x="270067" y="170643"/>
            <a:ext cx="11980383" cy="88223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References</a:t>
            </a:r>
          </a:p>
        </p:txBody>
      </p:sp>
    </p:spTree>
    <p:extLst>
      <p:ext uri="{BB962C8B-B14F-4D97-AF65-F5344CB8AC3E}">
        <p14:creationId xmlns:p14="http://schemas.microsoft.com/office/powerpoint/2010/main" val="19999656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dirty="0"/>
              <a:t>Contacts – </a:t>
            </a:r>
            <a:r>
              <a:rPr lang="en-US" sz="3921" dirty="0">
                <a:hlinkClick r:id="rId2"/>
              </a:rPr>
              <a:t>expressroutepartner@Microsoft.com</a:t>
            </a:r>
            <a:r>
              <a:rPr lang="en-US" sz="3921" dirty="0"/>
              <a:t> </a:t>
            </a:r>
          </a:p>
        </p:txBody>
      </p:sp>
      <p:sp>
        <p:nvSpPr>
          <p:cNvPr id="3" name="Text Placeholder 2"/>
          <p:cNvSpPr>
            <a:spLocks noGrp="1"/>
          </p:cNvSpPr>
          <p:nvPr>
            <p:ph type="body" sz="quarter" idx="10"/>
          </p:nvPr>
        </p:nvSpPr>
        <p:spPr>
          <a:xfrm>
            <a:off x="891795" y="1036328"/>
            <a:ext cx="9636566" cy="5907451"/>
          </a:xfrm>
        </p:spPr>
        <p:txBody>
          <a:bodyPr/>
          <a:lstStyle/>
          <a:p>
            <a:r>
              <a:rPr lang="en-US" sz="1800" b="1" u="sng" dirty="0"/>
              <a:t>Americas</a:t>
            </a:r>
          </a:p>
          <a:p>
            <a:pPr marL="560241" indent="-337702">
              <a:buFont typeface="Arial" panose="020B0604020202020204" pitchFamily="34" charset="0"/>
              <a:buChar char="•"/>
            </a:pPr>
            <a:r>
              <a:rPr lang="en-US" sz="1800" dirty="0"/>
              <a:t>Kevin Lopez - PSE				</a:t>
            </a:r>
            <a:r>
              <a:rPr lang="en-US" sz="1800" u="sng" dirty="0">
                <a:solidFill>
                  <a:schemeClr val="accent5"/>
                </a:solidFill>
              </a:rPr>
              <a:t>k</a:t>
            </a:r>
            <a:r>
              <a:rPr lang="en-US" sz="1800" dirty="0">
                <a:hlinkClick r:id="rId3"/>
              </a:rPr>
              <a:t>evlopez@microsoft.com</a:t>
            </a:r>
            <a:endParaRPr lang="en-US" sz="1800" dirty="0"/>
          </a:p>
          <a:p>
            <a:pPr marL="560241" indent="-337702">
              <a:buFont typeface="Arial" panose="020B0604020202020204" pitchFamily="34" charset="0"/>
              <a:buChar char="•"/>
            </a:pPr>
            <a:r>
              <a:rPr lang="en-US" sz="1800" dirty="0"/>
              <a:t>Jaime Schmidtke – PSE				</a:t>
            </a:r>
            <a:r>
              <a:rPr lang="en-US" sz="1800" dirty="0">
                <a:hlinkClick r:id="rId4"/>
              </a:rPr>
              <a:t>jaimesc@microsoft.com</a:t>
            </a:r>
            <a:endParaRPr lang="en-US" sz="1800" dirty="0"/>
          </a:p>
          <a:p>
            <a:pPr marL="560241" indent="-337702">
              <a:buFont typeface="Arial" panose="020B0604020202020204" pitchFamily="34" charset="0"/>
              <a:buChar char="•"/>
            </a:pPr>
            <a:r>
              <a:rPr lang="en-US" sz="1800" dirty="0"/>
              <a:t>Ron Abellera – Technical			</a:t>
            </a:r>
            <a:r>
              <a:rPr lang="en-US" sz="1800" dirty="0">
                <a:hlinkClick r:id="rId5"/>
              </a:rPr>
              <a:t>ronabel@microsoft.com</a:t>
            </a:r>
            <a:r>
              <a:rPr lang="en-US" sz="1800" dirty="0"/>
              <a:t> </a:t>
            </a:r>
          </a:p>
          <a:p>
            <a:pPr marL="560241" indent="-337702">
              <a:buFont typeface="Arial" panose="020B0604020202020204" pitchFamily="34" charset="0"/>
              <a:buChar char="•"/>
            </a:pPr>
            <a:r>
              <a:rPr lang="en-US" sz="1800" dirty="0"/>
              <a:t>Kevin Sullivan – Technical			</a:t>
            </a:r>
            <a:r>
              <a:rPr lang="en-US" sz="1800" dirty="0">
                <a:hlinkClick r:id="rId6"/>
              </a:rPr>
              <a:t>kevinsul@microsoft.com</a:t>
            </a:r>
            <a:r>
              <a:rPr lang="en-US" sz="1800" dirty="0"/>
              <a:t> </a:t>
            </a:r>
            <a:r>
              <a:rPr lang="en-US" sz="2353" dirty="0"/>
              <a:t>	</a:t>
            </a:r>
          </a:p>
          <a:p>
            <a:pPr>
              <a:spcBef>
                <a:spcPts val="2353"/>
              </a:spcBef>
            </a:pPr>
            <a:r>
              <a:rPr lang="en-US" sz="1800" b="1" u="sng" dirty="0"/>
              <a:t>APAC</a:t>
            </a:r>
          </a:p>
          <a:p>
            <a:pPr marL="563354" indent="-340814">
              <a:buFont typeface="Arial" panose="020B0604020202020204" pitchFamily="34" charset="0"/>
              <a:buChar char="•"/>
            </a:pPr>
            <a:r>
              <a:rPr lang="en-US" sz="1800" dirty="0"/>
              <a:t>Paul Laverty - PSE				</a:t>
            </a:r>
            <a:r>
              <a:rPr lang="en-US" sz="1800" dirty="0">
                <a:hlinkClick r:id="rId7"/>
              </a:rPr>
              <a:t>plaverty@microsoft.com</a:t>
            </a:r>
            <a:endParaRPr lang="en-US" sz="1800" dirty="0"/>
          </a:p>
          <a:p>
            <a:pPr marL="563354" indent="-340814">
              <a:buFont typeface="Arial" panose="020B0604020202020204" pitchFamily="34" charset="0"/>
              <a:buChar char="•"/>
            </a:pPr>
            <a:r>
              <a:rPr lang="en-US" sz="1800" dirty="0"/>
              <a:t>Lina Sharii – PSE				</a:t>
            </a:r>
            <a:r>
              <a:rPr lang="en-US" sz="1800" dirty="0">
                <a:hlinkClick r:id="rId8"/>
              </a:rPr>
              <a:t>lisharii@microsoft.com</a:t>
            </a:r>
            <a:endParaRPr lang="en-US" sz="1800" dirty="0"/>
          </a:p>
          <a:p>
            <a:pPr marL="563354" indent="-340814">
              <a:buFont typeface="Arial" panose="020B0604020202020204" pitchFamily="34" charset="0"/>
              <a:buChar char="•"/>
            </a:pPr>
            <a:r>
              <a:rPr lang="en-US" sz="1800" dirty="0"/>
              <a:t>Lakshmi Krishnamurthy – Technical (India)		</a:t>
            </a:r>
            <a:r>
              <a:rPr lang="en-US" sz="1800" dirty="0">
                <a:hlinkClick r:id="rId9"/>
              </a:rPr>
              <a:t>lkrishna@microsoft.com</a:t>
            </a:r>
            <a:r>
              <a:rPr lang="en-US" sz="1800" dirty="0"/>
              <a:t> </a:t>
            </a:r>
          </a:p>
          <a:p>
            <a:pPr marL="563354" indent="-340814">
              <a:buFont typeface="Arial" panose="020B0604020202020204" pitchFamily="34" charset="0"/>
              <a:buChar char="•"/>
            </a:pPr>
            <a:r>
              <a:rPr lang="en-US" sz="1800" dirty="0"/>
              <a:t>Nozomu Hirose – Technical (Japan &amp; GCR)	</a:t>
            </a:r>
            <a:r>
              <a:rPr lang="en-US" sz="1800" dirty="0">
                <a:hlinkClick r:id="rId10"/>
              </a:rPr>
              <a:t>nhirose@microsoft.com</a:t>
            </a:r>
            <a:r>
              <a:rPr lang="en-US" sz="1800" dirty="0"/>
              <a:t> </a:t>
            </a:r>
          </a:p>
          <a:p>
            <a:pPr marL="563354" indent="-340814">
              <a:buFont typeface="Arial" panose="020B0604020202020204" pitchFamily="34" charset="0"/>
              <a:buChar char="•"/>
            </a:pPr>
            <a:r>
              <a:rPr lang="en-US" sz="1800" dirty="0"/>
              <a:t>Jay Swaminathan – Technical (SEA &amp; Korea)	</a:t>
            </a:r>
            <a:r>
              <a:rPr lang="en-US" sz="1800" dirty="0">
                <a:hlinkClick r:id="rId11"/>
              </a:rPr>
              <a:t>jaswamin@microsoft.com</a:t>
            </a:r>
            <a:r>
              <a:rPr lang="en-US" sz="1800" dirty="0"/>
              <a:t> </a:t>
            </a:r>
          </a:p>
          <a:p>
            <a:pPr marL="563354" indent="-340814">
              <a:buFont typeface="Arial" panose="020B0604020202020204" pitchFamily="34" charset="0"/>
              <a:buChar char="•"/>
            </a:pPr>
            <a:r>
              <a:rPr lang="en-US" sz="1800" dirty="0"/>
              <a:t>Rudy Maritz – Technical (ANZ)			</a:t>
            </a:r>
            <a:r>
              <a:rPr lang="en-US" sz="1800" dirty="0">
                <a:hlinkClick r:id="rId12"/>
              </a:rPr>
              <a:t>rumaritz@microsoft.com</a:t>
            </a:r>
            <a:r>
              <a:rPr lang="en-US" sz="1800" dirty="0"/>
              <a:t> </a:t>
            </a:r>
          </a:p>
          <a:p>
            <a:pPr>
              <a:spcBef>
                <a:spcPts val="2353"/>
              </a:spcBef>
            </a:pPr>
            <a:r>
              <a:rPr lang="en-US" sz="1800" b="1" u="sng" dirty="0"/>
              <a:t>EMEA</a:t>
            </a:r>
          </a:p>
          <a:p>
            <a:pPr marL="563354" indent="-340814">
              <a:buFont typeface="Arial" panose="020B0604020202020204" pitchFamily="34" charset="0"/>
              <a:buChar char="•"/>
            </a:pPr>
            <a:r>
              <a:rPr lang="en-US" sz="1800" dirty="0"/>
              <a:t>Christophe Le Roux - PSE			</a:t>
            </a:r>
            <a:r>
              <a:rPr lang="en-US" sz="1800" dirty="0">
                <a:hlinkClick r:id="rId13"/>
              </a:rPr>
              <a:t>chleroux@microsoft.com</a:t>
            </a:r>
            <a:endParaRPr lang="en-US" sz="1800" dirty="0"/>
          </a:p>
          <a:p>
            <a:pPr marL="563354" indent="-340814">
              <a:buFont typeface="Arial" panose="020B0604020202020204" pitchFamily="34" charset="0"/>
              <a:buChar char="•"/>
            </a:pPr>
            <a:r>
              <a:rPr lang="en-US" sz="1800" dirty="0"/>
              <a:t>Richard Warner - PSE				</a:t>
            </a:r>
            <a:r>
              <a:rPr lang="en-US" sz="1800" dirty="0">
                <a:hlinkClick r:id="rId14"/>
              </a:rPr>
              <a:t>riwarn@microsoft.com</a:t>
            </a:r>
            <a:endParaRPr lang="en-US" sz="1800" dirty="0"/>
          </a:p>
          <a:p>
            <a:pPr marL="563354" indent="-340814">
              <a:buFont typeface="Arial" panose="020B0604020202020204" pitchFamily="34" charset="0"/>
              <a:buChar char="•"/>
            </a:pPr>
            <a:r>
              <a:rPr lang="en-US" sz="1800" dirty="0"/>
              <a:t>Sally Mahamdeh – Technical			</a:t>
            </a:r>
            <a:r>
              <a:rPr lang="en-US" sz="1800" dirty="0">
                <a:hlinkClick r:id="rId15"/>
              </a:rPr>
              <a:t>sallym@microsoft.com</a:t>
            </a:r>
            <a:r>
              <a:rPr lang="en-US" sz="1800" dirty="0"/>
              <a:t> </a:t>
            </a:r>
          </a:p>
          <a:p>
            <a:pPr marL="563354" indent="-340814">
              <a:buFont typeface="Arial" panose="020B0604020202020204" pitchFamily="34" charset="0"/>
              <a:buChar char="•"/>
            </a:pPr>
            <a:r>
              <a:rPr lang="en-US" sz="1800" dirty="0"/>
              <a:t>Federico Guerrini – Technical			</a:t>
            </a:r>
            <a:r>
              <a:rPr lang="en-US" sz="1800" dirty="0">
                <a:hlinkClick r:id="rId16"/>
              </a:rPr>
              <a:t>fguerri@microsoft.com</a:t>
            </a:r>
            <a:r>
              <a:rPr lang="en-US" sz="1800" dirty="0"/>
              <a:t> </a:t>
            </a:r>
          </a:p>
        </p:txBody>
      </p:sp>
    </p:spTree>
    <p:extLst>
      <p:ext uri="{BB962C8B-B14F-4D97-AF65-F5344CB8AC3E}">
        <p14:creationId xmlns:p14="http://schemas.microsoft.com/office/powerpoint/2010/main" val="38367142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1254" y="2402133"/>
            <a:ext cx="8964248" cy="2330729"/>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lang="en-US" sz="11273" dirty="0">
                <a:gradFill>
                  <a:gsLst>
                    <a:gs pos="2917">
                      <a:srgbClr val="FFFFFF"/>
                    </a:gs>
                    <a:gs pos="30000">
                      <a:srgbClr val="FFFFFF"/>
                    </a:gs>
                  </a:gsLst>
                  <a:lin ang="5400000" scaled="0"/>
                </a:gradFill>
                <a:latin typeface="Segoe UI"/>
              </a:rPr>
              <a:t>Q &amp; A</a:t>
            </a:r>
            <a:endParaRPr kumimoji="0" lang="en-US" sz="1127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457593" y="6069578"/>
            <a:ext cx="2405407" cy="513472"/>
          </a:xfrm>
          <a:prstGeom prst="rect">
            <a:avLst/>
          </a:prstGeom>
        </p:spPr>
      </p:pic>
    </p:spTree>
    <p:extLst>
      <p:ext uri="{BB962C8B-B14F-4D97-AF65-F5344CB8AC3E}">
        <p14:creationId xmlns:p14="http://schemas.microsoft.com/office/powerpoint/2010/main" val="41937273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9197" y="2501886"/>
            <a:ext cx="8964248" cy="2330729"/>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27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Thank you!</a:t>
            </a:r>
          </a:p>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457593" y="6069578"/>
            <a:ext cx="2405407" cy="513472"/>
          </a:xfrm>
          <a:prstGeom prst="rect">
            <a:avLst/>
          </a:prstGeom>
        </p:spPr>
      </p:pic>
    </p:spTree>
    <p:extLst>
      <p:ext uri="{BB962C8B-B14F-4D97-AF65-F5344CB8AC3E}">
        <p14:creationId xmlns:p14="http://schemas.microsoft.com/office/powerpoint/2010/main" val="1789717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358" y="1267317"/>
            <a:ext cx="9572143" cy="4591617"/>
          </a:xfrm>
        </p:spPr>
        <p:txBody>
          <a:bodyPr/>
          <a:lstStyle/>
          <a:p>
            <a:pPr lvl="0"/>
            <a:r>
              <a:rPr lang="en-US" sz="3200" dirty="0"/>
              <a:t>ExpressRoute from start to finish</a:t>
            </a:r>
          </a:p>
          <a:p>
            <a:pPr marL="342900" lvl="0" indent="-342900">
              <a:buFont typeface="Arial" panose="020B0604020202020204" pitchFamily="34" charset="0"/>
              <a:buChar char="•"/>
            </a:pPr>
            <a:r>
              <a:rPr lang="en-US" sz="2800" dirty="0"/>
              <a:t>Pre-Planning</a:t>
            </a:r>
          </a:p>
          <a:p>
            <a:pPr lvl="2"/>
            <a:r>
              <a:rPr lang="en-US" sz="1800" dirty="0"/>
              <a:t>Workload, location &amp; partner</a:t>
            </a:r>
          </a:p>
          <a:p>
            <a:pPr lvl="2"/>
            <a:r>
              <a:rPr lang="en-US" sz="1800" dirty="0"/>
              <a:t>Pricing - Metered, Unlimited, Sizing &amp; Premium</a:t>
            </a:r>
          </a:p>
          <a:p>
            <a:pPr lvl="2"/>
            <a:r>
              <a:rPr lang="en-US" sz="1800" dirty="0"/>
              <a:t>Understanding circuits and routing</a:t>
            </a:r>
          </a:p>
          <a:p>
            <a:pPr lvl="2"/>
            <a:r>
              <a:rPr lang="en-US" sz="1800" dirty="0"/>
              <a:t>Prerequisites</a:t>
            </a:r>
          </a:p>
          <a:p>
            <a:pPr marL="342900" lvl="0" indent="-342900">
              <a:buFont typeface="Arial" panose="020B0604020202020204" pitchFamily="34" charset="0"/>
              <a:buChar char="•"/>
            </a:pPr>
            <a:r>
              <a:rPr lang="en-US" sz="2800" dirty="0"/>
              <a:t>ExpressRoute Configuration</a:t>
            </a:r>
          </a:p>
          <a:p>
            <a:pPr lvl="2"/>
            <a:r>
              <a:rPr lang="en-US" sz="1800" dirty="0"/>
              <a:t>Considerations for both layer 2 and layer 3</a:t>
            </a:r>
          </a:p>
          <a:p>
            <a:pPr lvl="2"/>
            <a:r>
              <a:rPr lang="en-US" sz="1800" dirty="0"/>
              <a:t>ASN discussion</a:t>
            </a:r>
          </a:p>
          <a:p>
            <a:pPr lvl="2"/>
            <a:r>
              <a:rPr lang="en-US" sz="1800" dirty="0"/>
              <a:t>NAT discussion </a:t>
            </a:r>
          </a:p>
          <a:p>
            <a:pPr lvl="2"/>
            <a:r>
              <a:rPr lang="en-US" sz="1800" dirty="0"/>
              <a:t>Setting up the ExpressRoute circuit – New GUI interface</a:t>
            </a:r>
          </a:p>
          <a:p>
            <a:pPr lvl="2"/>
            <a:r>
              <a:rPr lang="en-US" sz="1800" dirty="0"/>
              <a:t>Adding services to ER</a:t>
            </a:r>
          </a:p>
          <a:p>
            <a:pPr marL="457200" indent="-457200">
              <a:buFont typeface="Arial" panose="020B0604020202020204" pitchFamily="34" charset="0"/>
              <a:buChar char="•"/>
            </a:pPr>
            <a:r>
              <a:rPr lang="en-US" sz="2800" dirty="0"/>
              <a:t>Open Q&amp;A</a:t>
            </a:r>
          </a:p>
          <a:p>
            <a:pPr marL="457200" indent="-457200">
              <a:buFont typeface="Arial" panose="020B0604020202020204" pitchFamily="34" charset="0"/>
              <a:buChar char="•"/>
            </a:pPr>
            <a:endParaRPr lang="en-US" dirty="0"/>
          </a:p>
        </p:txBody>
      </p:sp>
      <p:sp>
        <p:nvSpPr>
          <p:cNvPr id="3" name="Title 2"/>
          <p:cNvSpPr>
            <a:spLocks noGrp="1"/>
          </p:cNvSpPr>
          <p:nvPr>
            <p:ph type="title"/>
          </p:nvPr>
        </p:nvSpPr>
        <p:spPr>
          <a:xfrm>
            <a:off x="287730" y="418812"/>
            <a:ext cx="8067760" cy="967038"/>
          </a:xfrm>
        </p:spPr>
        <p:txBody>
          <a:bodyPr/>
          <a:lstStyle/>
          <a:p>
            <a:r>
              <a:rPr lang="en-US" dirty="0"/>
              <a:t>Agenda</a:t>
            </a:r>
          </a:p>
        </p:txBody>
      </p:sp>
    </p:spTree>
    <p:extLst>
      <p:ext uri="{BB962C8B-B14F-4D97-AF65-F5344CB8AC3E}">
        <p14:creationId xmlns:p14="http://schemas.microsoft.com/office/powerpoint/2010/main" val="3852979113"/>
      </p:ext>
    </p:extLst>
  </p:cSld>
  <p:clrMapOvr>
    <a:overrideClrMapping bg1="dk1" tx1="lt1" bg2="dk2" tx2="lt2" accent1="accent1" accent2="accent2" accent3="accent3" accent4="accent4" accent5="accent5" accent6="accent6" hlink="hlink" folHlink="folHlink"/>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199" y="1121305"/>
            <a:ext cx="11802533" cy="3130550"/>
          </a:xfrm>
        </p:spPr>
        <p:txBody>
          <a:bodyPr/>
          <a:lstStyle/>
          <a:p>
            <a:pPr defTabSz="914367" eaLnBrk="1" fontAlgn="auto" hangingPunct="1">
              <a:lnSpc>
                <a:spcPct val="100000"/>
              </a:lnSpc>
              <a:spcAft>
                <a:spcPts val="0"/>
              </a:spcAft>
              <a:defRPr/>
            </a:pPr>
            <a:r>
              <a:rPr sz="6000" b="1" dirty="0">
                <a:solidFill>
                  <a:srgbClr val="FFFFFF"/>
                </a:solidFill>
                <a:ea typeface="+mn-ea"/>
              </a:rPr>
              <a:t>ExpressRoute From Start to Finish</a:t>
            </a:r>
            <a:r>
              <a:rPr sz="8000" b="1" dirty="0">
                <a:solidFill>
                  <a:srgbClr val="FFFFFF"/>
                </a:solidFill>
                <a:ea typeface="+mn-ea"/>
              </a:rPr>
              <a:t/>
            </a:r>
            <a:br>
              <a:rPr sz="8000" b="1" dirty="0">
                <a:solidFill>
                  <a:srgbClr val="FFFFFF"/>
                </a:solidFill>
                <a:ea typeface="+mn-ea"/>
              </a:rPr>
            </a:br>
            <a:r>
              <a:rPr sz="8000" b="1" dirty="0">
                <a:solidFill>
                  <a:srgbClr val="FFFFFF"/>
                </a:solidFill>
                <a:ea typeface="+mn-ea"/>
              </a:rPr>
              <a:t/>
            </a:r>
            <a:br>
              <a:rPr sz="8000" b="1" dirty="0">
                <a:solidFill>
                  <a:srgbClr val="FFFFFF"/>
                </a:solidFill>
                <a:ea typeface="+mn-ea"/>
              </a:rPr>
            </a:br>
            <a:r>
              <a:rPr sz="8000" b="1" dirty="0">
                <a:solidFill>
                  <a:srgbClr val="FFFFFF"/>
                </a:solidFill>
                <a:ea typeface="+mn-ea"/>
              </a:rPr>
              <a:t>	</a:t>
            </a:r>
            <a:r>
              <a:rPr lang="en-US" sz="5400" b="1" dirty="0">
                <a:solidFill>
                  <a:srgbClr val="FFFFFF"/>
                </a:solidFill>
              </a:rPr>
              <a:t>Pre-Planning</a:t>
            </a: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r>
              <a:rPr lang="en-US" sz="2800" b="1" dirty="0">
                <a:solidFill>
                  <a:srgbClr val="FFFFFF"/>
                </a:solidFill>
                <a:ea typeface="+mn-ea"/>
              </a:rPr>
              <a:t/>
            </a:r>
            <a:br>
              <a:rPr lang="en-US" sz="2800" b="1" dirty="0">
                <a:solidFill>
                  <a:srgbClr val="FFFFFF"/>
                </a:solidFill>
                <a:ea typeface="+mn-ea"/>
              </a:rPr>
            </a:br>
            <a:endParaRPr sz="9600" b="1" dirty="0">
              <a:solidFill>
                <a:srgbClr val="FFFFFF"/>
              </a:solidFill>
              <a:ea typeface="+mn-ea"/>
            </a:endParaRPr>
          </a:p>
        </p:txBody>
      </p:sp>
    </p:spTree>
    <p:extLst>
      <p:ext uri="{BB962C8B-B14F-4D97-AF65-F5344CB8AC3E}">
        <p14:creationId xmlns:p14="http://schemas.microsoft.com/office/powerpoint/2010/main" val="1481100725"/>
      </p:ext>
    </p:extLst>
  </p:cSld>
  <p:clrMapOvr>
    <a:overrideClrMapping bg1="dk1" tx1="lt1" bg2="dk2" tx2="lt2" accent1="accent1" accent2="accent2" accent3="accent3" accent4="accent4" accent5="accent5" accent6="accent6" hlink="hlink" folHlink="folHlink"/>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42" y="215629"/>
            <a:ext cx="11655840" cy="899537"/>
          </a:xfrm>
        </p:spPr>
        <p:txBody>
          <a:bodyPr/>
          <a:lstStyle/>
          <a:p>
            <a:r>
              <a:rPr lang="en-US" sz="3921" dirty="0"/>
              <a:t>Key Sales Triggers</a:t>
            </a:r>
          </a:p>
        </p:txBody>
      </p:sp>
      <p:sp>
        <p:nvSpPr>
          <p:cNvPr id="5" name="Text Placeholder 4"/>
          <p:cNvSpPr txBox="1">
            <a:spLocks noGrp="1"/>
          </p:cNvSpPr>
          <p:nvPr>
            <p:ph type="body" sz="quarter" idx="10"/>
          </p:nvPr>
        </p:nvSpPr>
        <p:spPr>
          <a:xfrm>
            <a:off x="269241" y="1189494"/>
            <a:ext cx="8665438" cy="4481996"/>
          </a:xfrm>
          <a:prstGeom prst="rect">
            <a:avLst/>
          </a:prstGeom>
          <a:noFill/>
        </p:spPr>
        <p:txBody>
          <a:bodyPr wrap="square" rtlCol="0">
            <a:spAutoFit/>
          </a:bodyPr>
          <a:lstStyle/>
          <a:p>
            <a:pPr marL="168072" indent="-168072">
              <a:spcBef>
                <a:spcPts val="1765"/>
              </a:spcBef>
              <a:spcAft>
                <a:spcPts val="333"/>
              </a:spcAft>
              <a:defRPr/>
            </a:pPr>
            <a:r>
              <a:rPr lang="en-US" sz="1961" b="1" dirty="0">
                <a:solidFill>
                  <a:schemeClr val="accent6">
                    <a:lumMod val="40000"/>
                    <a:lumOff val="60000"/>
                  </a:schemeClr>
                </a:solidFill>
              </a:rPr>
              <a:t>Storage</a:t>
            </a:r>
            <a:r>
              <a:rPr lang="en-US" sz="1961" dirty="0">
                <a:solidFill>
                  <a:schemeClr val="accent6">
                    <a:lumMod val="40000"/>
                    <a:lumOff val="60000"/>
                  </a:schemeClr>
                </a:solidFill>
              </a:rPr>
              <a:t>: </a:t>
            </a:r>
            <a:r>
              <a:rPr lang="en-US" sz="1961" dirty="0">
                <a:solidFill>
                  <a:schemeClr val="tx1"/>
                </a:solidFill>
              </a:rPr>
              <a:t>Private, high-throughput access facilitates periodic data migration and replication for business continuity, disaster recovery and retention strategies, media upload for transcoding and </a:t>
            </a:r>
            <a:r>
              <a:rPr lang="en-US" sz="1961" b="1" dirty="0">
                <a:solidFill>
                  <a:schemeClr val="tx1"/>
                </a:solidFill>
              </a:rPr>
              <a:t>StorSimple</a:t>
            </a:r>
            <a:r>
              <a:rPr lang="en-US" sz="1961" dirty="0">
                <a:solidFill>
                  <a:schemeClr val="tx1"/>
                </a:solidFill>
              </a:rPr>
              <a:t>.</a:t>
            </a:r>
          </a:p>
          <a:p>
            <a:pPr marL="168072" indent="-168072">
              <a:spcBef>
                <a:spcPts val="1765"/>
              </a:spcBef>
              <a:defRPr/>
            </a:pPr>
            <a:r>
              <a:rPr lang="en-US" sz="1961" b="1" dirty="0">
                <a:solidFill>
                  <a:schemeClr val="accent6">
                    <a:lumMod val="40000"/>
                    <a:lumOff val="60000"/>
                  </a:schemeClr>
                </a:solidFill>
              </a:rPr>
              <a:t>Dev/Test:</a:t>
            </a:r>
            <a:r>
              <a:rPr lang="en-US" sz="1961" dirty="0">
                <a:solidFill>
                  <a:schemeClr val="tx1"/>
                </a:solidFill>
              </a:rPr>
              <a:t> Move large VMs back and forth between on-premises production environments and Azure Test &amp; Development environments.</a:t>
            </a:r>
          </a:p>
          <a:p>
            <a:pPr marL="168072" indent="-168072">
              <a:spcBef>
                <a:spcPts val="1765"/>
              </a:spcBef>
              <a:spcAft>
                <a:spcPts val="333"/>
              </a:spcAft>
              <a:defRPr/>
            </a:pPr>
            <a:r>
              <a:rPr lang="en-US" sz="1961" b="1" dirty="0">
                <a:solidFill>
                  <a:schemeClr val="accent6">
                    <a:lumMod val="40000"/>
                    <a:lumOff val="60000"/>
                  </a:schemeClr>
                </a:solidFill>
              </a:rPr>
              <a:t>Datacenter migration</a:t>
            </a:r>
            <a:r>
              <a:rPr lang="en-US" sz="1961" dirty="0">
                <a:solidFill>
                  <a:schemeClr val="accent6">
                    <a:lumMod val="40000"/>
                    <a:lumOff val="60000"/>
                  </a:schemeClr>
                </a:solidFill>
              </a:rPr>
              <a:t>: </a:t>
            </a:r>
            <a:r>
              <a:rPr lang="en-US" sz="1961" dirty="0">
                <a:solidFill>
                  <a:schemeClr val="tx1"/>
                </a:solidFill>
              </a:rPr>
              <a:t>Move large quantities of VM’s from on-premises to Azure.</a:t>
            </a:r>
          </a:p>
          <a:p>
            <a:pPr marL="168072" indent="-168072">
              <a:spcBef>
                <a:spcPts val="1765"/>
              </a:spcBef>
              <a:spcAft>
                <a:spcPts val="333"/>
              </a:spcAft>
              <a:defRPr/>
            </a:pPr>
            <a:r>
              <a:rPr lang="en-US" sz="1961" b="1" dirty="0">
                <a:solidFill>
                  <a:schemeClr val="accent6">
                    <a:lumMod val="40000"/>
                    <a:lumOff val="60000"/>
                  </a:schemeClr>
                </a:solidFill>
              </a:rPr>
              <a:t>Hybrid Apps</a:t>
            </a:r>
            <a:r>
              <a:rPr lang="en-US" sz="1961" dirty="0">
                <a:solidFill>
                  <a:schemeClr val="accent6">
                    <a:lumMod val="40000"/>
                    <a:lumOff val="60000"/>
                  </a:schemeClr>
                </a:solidFill>
              </a:rPr>
              <a:t>: </a:t>
            </a:r>
            <a:r>
              <a:rPr lang="en-US" sz="1961" dirty="0">
                <a:solidFill>
                  <a:schemeClr val="tx1"/>
                </a:solidFill>
              </a:rPr>
              <a:t>High bandwidth combined with low-latency connectivity provides improved I/O and API response times allowing customers to use Azure as an extension of their data centers.</a:t>
            </a:r>
          </a:p>
          <a:p>
            <a:pPr marL="168072" indent="-168072">
              <a:spcBef>
                <a:spcPts val="1765"/>
              </a:spcBef>
              <a:spcAft>
                <a:spcPts val="333"/>
              </a:spcAft>
              <a:defRPr/>
            </a:pPr>
            <a:r>
              <a:rPr lang="en-US" sz="1961" b="1" spc="-49" dirty="0">
                <a:solidFill>
                  <a:schemeClr val="accent6">
                    <a:lumMod val="40000"/>
                    <a:lumOff val="60000"/>
                  </a:schemeClr>
                </a:solidFill>
              </a:rPr>
              <a:t>Productivity Apps:  </a:t>
            </a:r>
            <a:r>
              <a:rPr lang="en-US" sz="1961" dirty="0">
                <a:solidFill>
                  <a:schemeClr val="tx1"/>
                </a:solidFill>
              </a:rPr>
              <a:t>Productivity Apps (e.g., Office 365, SharePoint, </a:t>
            </a:r>
            <a:r>
              <a:rPr lang="en-US" sz="1961" dirty="0" err="1">
                <a:solidFill>
                  <a:schemeClr val="tx1"/>
                </a:solidFill>
              </a:rPr>
              <a:t>SfB</a:t>
            </a:r>
            <a:r>
              <a:rPr lang="en-US" sz="1961" dirty="0">
                <a:solidFill>
                  <a:schemeClr val="tx1"/>
                </a:solidFill>
              </a:rPr>
              <a:t> ) require high bandwidth, low latency pipes in order to serve end users at scale.</a:t>
            </a:r>
          </a:p>
        </p:txBody>
      </p:sp>
      <p:grpSp>
        <p:nvGrpSpPr>
          <p:cNvPr id="6" name="Group 5"/>
          <p:cNvGrpSpPr/>
          <p:nvPr/>
        </p:nvGrpSpPr>
        <p:grpSpPr>
          <a:xfrm>
            <a:off x="8486466" y="4400127"/>
            <a:ext cx="2689274" cy="2016956"/>
            <a:chOff x="6737623" y="2735262"/>
            <a:chExt cx="5698851" cy="4293204"/>
          </a:xfrm>
        </p:grpSpPr>
        <p:sp>
          <p:nvSpPr>
            <p:cNvPr id="7" name="Freeform 6"/>
            <p:cNvSpPr>
              <a:spLocks/>
            </p:cNvSpPr>
            <p:nvPr/>
          </p:nvSpPr>
          <p:spPr bwMode="auto">
            <a:xfrm>
              <a:off x="11496308" y="367674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 name="Freeform 7"/>
            <p:cNvSpPr>
              <a:spLocks/>
            </p:cNvSpPr>
            <p:nvPr/>
          </p:nvSpPr>
          <p:spPr bwMode="auto">
            <a:xfrm>
              <a:off x="9281988" y="5919991"/>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 name="Freeform 8"/>
            <p:cNvSpPr>
              <a:spLocks/>
            </p:cNvSpPr>
            <p:nvPr/>
          </p:nvSpPr>
          <p:spPr bwMode="auto">
            <a:xfrm>
              <a:off x="9971004" y="5919991"/>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0" name="Rectangle 10"/>
            <p:cNvSpPr>
              <a:spLocks noChangeArrowheads="1"/>
            </p:cNvSpPr>
            <p:nvPr/>
          </p:nvSpPr>
          <p:spPr bwMode="auto">
            <a:xfrm>
              <a:off x="8443071" y="5530776"/>
              <a:ext cx="1192630" cy="1497690"/>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1" name="Rectangle 11"/>
            <p:cNvSpPr>
              <a:spLocks noChangeArrowheads="1"/>
            </p:cNvSpPr>
            <p:nvPr/>
          </p:nvSpPr>
          <p:spPr bwMode="auto">
            <a:xfrm>
              <a:off x="8383899" y="5484753"/>
              <a:ext cx="1310973" cy="4602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2" name="Rectangle 12"/>
            <p:cNvSpPr>
              <a:spLocks noChangeArrowheads="1"/>
            </p:cNvSpPr>
            <p:nvPr/>
          </p:nvSpPr>
          <p:spPr bwMode="auto">
            <a:xfrm>
              <a:off x="8554838" y="5667527"/>
              <a:ext cx="155160"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3" name="Rectangle 13"/>
            <p:cNvSpPr>
              <a:spLocks noChangeArrowheads="1"/>
            </p:cNvSpPr>
            <p:nvPr/>
          </p:nvSpPr>
          <p:spPr bwMode="auto">
            <a:xfrm>
              <a:off x="8554838" y="5667527"/>
              <a:ext cx="155160" cy="7758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4" name="Rectangle 14"/>
            <p:cNvSpPr>
              <a:spLocks noChangeArrowheads="1"/>
            </p:cNvSpPr>
            <p:nvPr/>
          </p:nvSpPr>
          <p:spPr bwMode="auto">
            <a:xfrm>
              <a:off x="8824397" y="5667527"/>
              <a:ext cx="155160" cy="15516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5" name="Rectangle 15"/>
            <p:cNvSpPr>
              <a:spLocks noChangeArrowheads="1"/>
            </p:cNvSpPr>
            <p:nvPr/>
          </p:nvSpPr>
          <p:spPr bwMode="auto">
            <a:xfrm>
              <a:off x="9091324" y="5667527"/>
              <a:ext cx="156476"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6" name="Rectangle 16"/>
            <p:cNvSpPr>
              <a:spLocks noChangeArrowheads="1"/>
            </p:cNvSpPr>
            <p:nvPr/>
          </p:nvSpPr>
          <p:spPr bwMode="auto">
            <a:xfrm>
              <a:off x="8824397" y="6724721"/>
              <a:ext cx="155160" cy="30374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7" name="Rectangle 17"/>
            <p:cNvSpPr>
              <a:spLocks noChangeArrowheads="1"/>
            </p:cNvSpPr>
            <p:nvPr/>
          </p:nvSpPr>
          <p:spPr bwMode="auto">
            <a:xfrm>
              <a:off x="9091324" y="6724721"/>
              <a:ext cx="156476" cy="30374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8" name="Rectangle 18"/>
            <p:cNvSpPr>
              <a:spLocks noChangeArrowheads="1"/>
            </p:cNvSpPr>
            <p:nvPr/>
          </p:nvSpPr>
          <p:spPr bwMode="auto">
            <a:xfrm>
              <a:off x="9362197" y="5667527"/>
              <a:ext cx="155160" cy="15516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19" name="Rectangle 19"/>
            <p:cNvSpPr>
              <a:spLocks noChangeArrowheads="1"/>
            </p:cNvSpPr>
            <p:nvPr/>
          </p:nvSpPr>
          <p:spPr bwMode="auto">
            <a:xfrm>
              <a:off x="8554838" y="5934455"/>
              <a:ext cx="155160" cy="15647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0" name="Rectangle 20"/>
            <p:cNvSpPr>
              <a:spLocks noChangeArrowheads="1"/>
            </p:cNvSpPr>
            <p:nvPr/>
          </p:nvSpPr>
          <p:spPr bwMode="auto">
            <a:xfrm>
              <a:off x="8824397" y="5934455"/>
              <a:ext cx="155160" cy="15647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1" name="Rectangle 21"/>
            <p:cNvSpPr>
              <a:spLocks noChangeArrowheads="1"/>
            </p:cNvSpPr>
            <p:nvPr/>
          </p:nvSpPr>
          <p:spPr bwMode="auto">
            <a:xfrm>
              <a:off x="9091324" y="5934455"/>
              <a:ext cx="156476" cy="15647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2" name="Rectangle 22"/>
            <p:cNvSpPr>
              <a:spLocks noChangeArrowheads="1"/>
            </p:cNvSpPr>
            <p:nvPr/>
          </p:nvSpPr>
          <p:spPr bwMode="auto">
            <a:xfrm>
              <a:off x="9362197" y="5934455"/>
              <a:ext cx="155160" cy="15647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3" name="Rectangle 23"/>
            <p:cNvSpPr>
              <a:spLocks noChangeArrowheads="1"/>
            </p:cNvSpPr>
            <p:nvPr/>
          </p:nvSpPr>
          <p:spPr bwMode="auto">
            <a:xfrm>
              <a:off x="8554838" y="6205328"/>
              <a:ext cx="155160"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4" name="Rectangle 24"/>
            <p:cNvSpPr>
              <a:spLocks noChangeArrowheads="1"/>
            </p:cNvSpPr>
            <p:nvPr/>
          </p:nvSpPr>
          <p:spPr bwMode="auto">
            <a:xfrm>
              <a:off x="8824397" y="6205328"/>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5" name="Rectangle 25"/>
            <p:cNvSpPr>
              <a:spLocks noChangeArrowheads="1"/>
            </p:cNvSpPr>
            <p:nvPr/>
          </p:nvSpPr>
          <p:spPr bwMode="auto">
            <a:xfrm>
              <a:off x="9091324" y="6205328"/>
              <a:ext cx="156476" cy="15516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6" name="Rectangle 26"/>
            <p:cNvSpPr>
              <a:spLocks noChangeArrowheads="1"/>
            </p:cNvSpPr>
            <p:nvPr/>
          </p:nvSpPr>
          <p:spPr bwMode="auto">
            <a:xfrm>
              <a:off x="9362197" y="6205328"/>
              <a:ext cx="155160"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7" name="Rectangle 27"/>
            <p:cNvSpPr>
              <a:spLocks noChangeArrowheads="1"/>
            </p:cNvSpPr>
            <p:nvPr/>
          </p:nvSpPr>
          <p:spPr bwMode="auto">
            <a:xfrm>
              <a:off x="8554838" y="6472256"/>
              <a:ext cx="155160" cy="15516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8" name="Rectangle 28"/>
            <p:cNvSpPr>
              <a:spLocks noChangeArrowheads="1"/>
            </p:cNvSpPr>
            <p:nvPr/>
          </p:nvSpPr>
          <p:spPr bwMode="auto">
            <a:xfrm>
              <a:off x="8824397" y="6472256"/>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29" name="Rectangle 29"/>
            <p:cNvSpPr>
              <a:spLocks noChangeArrowheads="1"/>
            </p:cNvSpPr>
            <p:nvPr/>
          </p:nvSpPr>
          <p:spPr bwMode="auto">
            <a:xfrm>
              <a:off x="9091324" y="6472256"/>
              <a:ext cx="156476"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0" name="Rectangle 30"/>
            <p:cNvSpPr>
              <a:spLocks noChangeArrowheads="1"/>
            </p:cNvSpPr>
            <p:nvPr/>
          </p:nvSpPr>
          <p:spPr bwMode="auto">
            <a:xfrm>
              <a:off x="9362197" y="6472256"/>
              <a:ext cx="155160" cy="15516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1" name="Rectangle 31"/>
            <p:cNvSpPr>
              <a:spLocks noChangeArrowheads="1"/>
            </p:cNvSpPr>
            <p:nvPr/>
          </p:nvSpPr>
          <p:spPr bwMode="auto">
            <a:xfrm>
              <a:off x="8554838" y="6205328"/>
              <a:ext cx="155160" cy="7758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2" name="Rectangle 32"/>
            <p:cNvSpPr>
              <a:spLocks noChangeArrowheads="1"/>
            </p:cNvSpPr>
            <p:nvPr/>
          </p:nvSpPr>
          <p:spPr bwMode="auto">
            <a:xfrm>
              <a:off x="9362197" y="6205328"/>
              <a:ext cx="155160" cy="7758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3" name="Rectangle 33"/>
            <p:cNvSpPr>
              <a:spLocks noChangeArrowheads="1"/>
            </p:cNvSpPr>
            <p:nvPr/>
          </p:nvSpPr>
          <p:spPr bwMode="auto">
            <a:xfrm>
              <a:off x="9362197" y="5934455"/>
              <a:ext cx="155160" cy="7889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4" name="Rectangle 34"/>
            <p:cNvSpPr>
              <a:spLocks noChangeArrowheads="1"/>
            </p:cNvSpPr>
            <p:nvPr/>
          </p:nvSpPr>
          <p:spPr bwMode="auto">
            <a:xfrm>
              <a:off x="6737623" y="6950886"/>
              <a:ext cx="1705448" cy="77580"/>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5" name="Rectangle 35"/>
            <p:cNvSpPr>
              <a:spLocks noChangeArrowheads="1"/>
            </p:cNvSpPr>
            <p:nvPr/>
          </p:nvSpPr>
          <p:spPr bwMode="auto">
            <a:xfrm>
              <a:off x="7675159" y="6693163"/>
              <a:ext cx="68376" cy="25772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6" name="Oval 36"/>
            <p:cNvSpPr>
              <a:spLocks noChangeArrowheads="1"/>
            </p:cNvSpPr>
            <p:nvPr/>
          </p:nvSpPr>
          <p:spPr bwMode="auto">
            <a:xfrm>
              <a:off x="7535778" y="6465681"/>
              <a:ext cx="341878" cy="3418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7" name="Oval 37"/>
            <p:cNvSpPr>
              <a:spLocks noChangeArrowheads="1"/>
            </p:cNvSpPr>
            <p:nvPr/>
          </p:nvSpPr>
          <p:spPr bwMode="auto">
            <a:xfrm>
              <a:off x="7581800" y="6289483"/>
              <a:ext cx="252464" cy="251149"/>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8" name="Rectangle 38"/>
            <p:cNvSpPr>
              <a:spLocks noChangeArrowheads="1"/>
            </p:cNvSpPr>
            <p:nvPr/>
          </p:nvSpPr>
          <p:spPr bwMode="auto">
            <a:xfrm>
              <a:off x="8123545" y="6693163"/>
              <a:ext cx="67061" cy="257724"/>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39" name="Oval 39"/>
            <p:cNvSpPr>
              <a:spLocks noChangeArrowheads="1"/>
            </p:cNvSpPr>
            <p:nvPr/>
          </p:nvSpPr>
          <p:spPr bwMode="auto">
            <a:xfrm>
              <a:off x="7982850" y="6465681"/>
              <a:ext cx="344508" cy="3418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0" name="Oval 40"/>
            <p:cNvSpPr>
              <a:spLocks noChangeArrowheads="1"/>
            </p:cNvSpPr>
            <p:nvPr/>
          </p:nvSpPr>
          <p:spPr bwMode="auto">
            <a:xfrm>
              <a:off x="8030187" y="6289483"/>
              <a:ext cx="251150" cy="251149"/>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1" name="Rectangle 41"/>
            <p:cNvSpPr>
              <a:spLocks noChangeArrowheads="1"/>
            </p:cNvSpPr>
            <p:nvPr/>
          </p:nvSpPr>
          <p:spPr bwMode="auto">
            <a:xfrm>
              <a:off x="8979557" y="5298035"/>
              <a:ext cx="460221" cy="18671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2" name="Rectangle 42"/>
            <p:cNvSpPr>
              <a:spLocks noChangeArrowheads="1"/>
            </p:cNvSpPr>
            <p:nvPr/>
          </p:nvSpPr>
          <p:spPr bwMode="auto">
            <a:xfrm>
              <a:off x="11352982" y="6077781"/>
              <a:ext cx="1083492" cy="950685"/>
            </a:xfrm>
            <a:prstGeom prst="rect">
              <a:avLst/>
            </a:prstGeom>
            <a:solidFill>
              <a:schemeClr val="accent5"/>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3" name="Rectangle 43"/>
            <p:cNvSpPr>
              <a:spLocks noChangeArrowheads="1"/>
            </p:cNvSpPr>
            <p:nvPr/>
          </p:nvSpPr>
          <p:spPr bwMode="auto">
            <a:xfrm>
              <a:off x="11293811" y="6031759"/>
              <a:ext cx="1142663" cy="46022"/>
            </a:xfrm>
            <a:prstGeom prst="rect">
              <a:avLst/>
            </a:prstGeom>
            <a:solidFill>
              <a:srgbClr val="D52D1A"/>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4" name="Rectangle 44"/>
            <p:cNvSpPr>
              <a:spLocks noChangeArrowheads="1"/>
            </p:cNvSpPr>
            <p:nvPr/>
          </p:nvSpPr>
          <p:spPr bwMode="auto">
            <a:xfrm>
              <a:off x="11735623" y="6724721"/>
              <a:ext cx="155160" cy="303745"/>
            </a:xfrm>
            <a:prstGeom prst="rect">
              <a:avLst/>
            </a:prstGeom>
            <a:solidFill>
              <a:schemeClr val="accent6"/>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5" name="Rectangle 45"/>
            <p:cNvSpPr>
              <a:spLocks noChangeArrowheads="1"/>
            </p:cNvSpPr>
            <p:nvPr/>
          </p:nvSpPr>
          <p:spPr bwMode="auto">
            <a:xfrm>
              <a:off x="12002551" y="6724721"/>
              <a:ext cx="155160" cy="303745"/>
            </a:xfrm>
            <a:prstGeom prst="rect">
              <a:avLst/>
            </a:prstGeom>
            <a:solidFill>
              <a:srgbClr val="D52D1A"/>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6" name="Rectangle 46"/>
            <p:cNvSpPr>
              <a:spLocks noChangeArrowheads="1"/>
            </p:cNvSpPr>
            <p:nvPr/>
          </p:nvSpPr>
          <p:spPr bwMode="auto">
            <a:xfrm>
              <a:off x="11464750" y="6205328"/>
              <a:ext cx="155160"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7" name="Rectangle 47"/>
            <p:cNvSpPr>
              <a:spLocks noChangeArrowheads="1"/>
            </p:cNvSpPr>
            <p:nvPr/>
          </p:nvSpPr>
          <p:spPr bwMode="auto">
            <a:xfrm>
              <a:off x="11735623" y="6205328"/>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8" name="Rectangle 48"/>
            <p:cNvSpPr>
              <a:spLocks noChangeArrowheads="1"/>
            </p:cNvSpPr>
            <p:nvPr/>
          </p:nvSpPr>
          <p:spPr bwMode="auto">
            <a:xfrm>
              <a:off x="12002551" y="6205328"/>
              <a:ext cx="155160" cy="155160"/>
            </a:xfrm>
            <a:prstGeom prst="rect">
              <a:avLst/>
            </a:prstGeom>
            <a:solidFill>
              <a:srgbClr val="D52D1A"/>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49" name="Rectangle 49"/>
            <p:cNvSpPr>
              <a:spLocks noChangeArrowheads="1"/>
            </p:cNvSpPr>
            <p:nvPr/>
          </p:nvSpPr>
          <p:spPr bwMode="auto">
            <a:xfrm>
              <a:off x="12272109" y="6205328"/>
              <a:ext cx="155160"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0" name="Rectangle 50"/>
            <p:cNvSpPr>
              <a:spLocks noChangeArrowheads="1"/>
            </p:cNvSpPr>
            <p:nvPr/>
          </p:nvSpPr>
          <p:spPr bwMode="auto">
            <a:xfrm>
              <a:off x="11464750" y="6472256"/>
              <a:ext cx="155160" cy="155160"/>
            </a:xfrm>
            <a:prstGeom prst="rect">
              <a:avLst/>
            </a:prstGeom>
            <a:solidFill>
              <a:srgbClr val="D52D1A"/>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1" name="Rectangle 51"/>
            <p:cNvSpPr>
              <a:spLocks noChangeArrowheads="1"/>
            </p:cNvSpPr>
            <p:nvPr/>
          </p:nvSpPr>
          <p:spPr bwMode="auto">
            <a:xfrm>
              <a:off x="11735623" y="6472256"/>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2" name="Rectangle 52"/>
            <p:cNvSpPr>
              <a:spLocks noChangeArrowheads="1"/>
            </p:cNvSpPr>
            <p:nvPr/>
          </p:nvSpPr>
          <p:spPr bwMode="auto">
            <a:xfrm>
              <a:off x="12002551" y="6472256"/>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3" name="Rectangle 53"/>
            <p:cNvSpPr>
              <a:spLocks noChangeArrowheads="1"/>
            </p:cNvSpPr>
            <p:nvPr/>
          </p:nvSpPr>
          <p:spPr bwMode="auto">
            <a:xfrm>
              <a:off x="12272109" y="6472256"/>
              <a:ext cx="155160" cy="155160"/>
            </a:xfrm>
            <a:prstGeom prst="rect">
              <a:avLst/>
            </a:prstGeom>
            <a:solidFill>
              <a:srgbClr val="D52D1A"/>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4" name="Rectangle 54"/>
            <p:cNvSpPr>
              <a:spLocks noChangeArrowheads="1"/>
            </p:cNvSpPr>
            <p:nvPr/>
          </p:nvSpPr>
          <p:spPr bwMode="auto">
            <a:xfrm>
              <a:off x="11464750" y="6205328"/>
              <a:ext cx="155160" cy="77580"/>
            </a:xfrm>
            <a:prstGeom prst="rect">
              <a:avLst/>
            </a:prstGeom>
            <a:solidFill>
              <a:srgbClr val="D52D1A"/>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5" name="Rectangle 55"/>
            <p:cNvSpPr>
              <a:spLocks noChangeArrowheads="1"/>
            </p:cNvSpPr>
            <p:nvPr/>
          </p:nvSpPr>
          <p:spPr bwMode="auto">
            <a:xfrm>
              <a:off x="12272109" y="6205328"/>
              <a:ext cx="155160" cy="77580"/>
            </a:xfrm>
            <a:prstGeom prst="rect">
              <a:avLst/>
            </a:prstGeom>
            <a:solidFill>
              <a:srgbClr val="D52D1A"/>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6" name="Rectangle 56"/>
            <p:cNvSpPr>
              <a:spLocks noChangeArrowheads="1"/>
            </p:cNvSpPr>
            <p:nvPr/>
          </p:nvSpPr>
          <p:spPr bwMode="auto">
            <a:xfrm>
              <a:off x="11890783" y="5845041"/>
              <a:ext cx="458906" cy="18671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7" name="Rectangle 57"/>
            <p:cNvSpPr>
              <a:spLocks noChangeArrowheads="1"/>
            </p:cNvSpPr>
            <p:nvPr/>
          </p:nvSpPr>
          <p:spPr bwMode="auto">
            <a:xfrm>
              <a:off x="9899999" y="4996919"/>
              <a:ext cx="1188685" cy="2031547"/>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8" name="Rectangle 58"/>
            <p:cNvSpPr>
              <a:spLocks noChangeArrowheads="1"/>
            </p:cNvSpPr>
            <p:nvPr/>
          </p:nvSpPr>
          <p:spPr bwMode="auto">
            <a:xfrm>
              <a:off x="9840827" y="4950897"/>
              <a:ext cx="1307027" cy="4602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59" name="Rectangle 59"/>
            <p:cNvSpPr>
              <a:spLocks noChangeArrowheads="1"/>
            </p:cNvSpPr>
            <p:nvPr/>
          </p:nvSpPr>
          <p:spPr bwMode="auto">
            <a:xfrm>
              <a:off x="10011766" y="5667527"/>
              <a:ext cx="155160"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0" name="Rectangle 60"/>
            <p:cNvSpPr>
              <a:spLocks noChangeArrowheads="1"/>
            </p:cNvSpPr>
            <p:nvPr/>
          </p:nvSpPr>
          <p:spPr bwMode="auto">
            <a:xfrm>
              <a:off x="10011766" y="5667527"/>
              <a:ext cx="155160" cy="7758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1" name="Rectangle 61"/>
            <p:cNvSpPr>
              <a:spLocks noChangeArrowheads="1"/>
            </p:cNvSpPr>
            <p:nvPr/>
          </p:nvSpPr>
          <p:spPr bwMode="auto">
            <a:xfrm>
              <a:off x="10278695" y="5667527"/>
              <a:ext cx="155160"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2" name="Rectangle 62"/>
            <p:cNvSpPr>
              <a:spLocks noChangeArrowheads="1"/>
            </p:cNvSpPr>
            <p:nvPr/>
          </p:nvSpPr>
          <p:spPr bwMode="auto">
            <a:xfrm>
              <a:off x="10548252" y="5667527"/>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3" name="Rectangle 63"/>
            <p:cNvSpPr>
              <a:spLocks noChangeArrowheads="1"/>
            </p:cNvSpPr>
            <p:nvPr/>
          </p:nvSpPr>
          <p:spPr bwMode="auto">
            <a:xfrm>
              <a:off x="10278695" y="6724721"/>
              <a:ext cx="155160" cy="30374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4" name="Rectangle 64"/>
            <p:cNvSpPr>
              <a:spLocks noChangeArrowheads="1"/>
            </p:cNvSpPr>
            <p:nvPr/>
          </p:nvSpPr>
          <p:spPr bwMode="auto">
            <a:xfrm>
              <a:off x="10548252" y="6724721"/>
              <a:ext cx="155160" cy="30374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5" name="Rectangle 65"/>
            <p:cNvSpPr>
              <a:spLocks noChangeArrowheads="1"/>
            </p:cNvSpPr>
            <p:nvPr/>
          </p:nvSpPr>
          <p:spPr bwMode="auto">
            <a:xfrm>
              <a:off x="10815181" y="5667527"/>
              <a:ext cx="156476"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6" name="Rectangle 66"/>
            <p:cNvSpPr>
              <a:spLocks noChangeArrowheads="1"/>
            </p:cNvSpPr>
            <p:nvPr/>
          </p:nvSpPr>
          <p:spPr bwMode="auto">
            <a:xfrm>
              <a:off x="10011766" y="5934455"/>
              <a:ext cx="155160" cy="15647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7" name="Rectangle 67"/>
            <p:cNvSpPr>
              <a:spLocks noChangeArrowheads="1"/>
            </p:cNvSpPr>
            <p:nvPr/>
          </p:nvSpPr>
          <p:spPr bwMode="auto">
            <a:xfrm>
              <a:off x="10278695" y="5934455"/>
              <a:ext cx="155160" cy="1564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8" name="Rectangle 68"/>
            <p:cNvSpPr>
              <a:spLocks noChangeArrowheads="1"/>
            </p:cNvSpPr>
            <p:nvPr/>
          </p:nvSpPr>
          <p:spPr bwMode="auto">
            <a:xfrm>
              <a:off x="10548252" y="5934455"/>
              <a:ext cx="155160" cy="1564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69" name="Rectangle 69"/>
            <p:cNvSpPr>
              <a:spLocks noChangeArrowheads="1"/>
            </p:cNvSpPr>
            <p:nvPr/>
          </p:nvSpPr>
          <p:spPr bwMode="auto">
            <a:xfrm>
              <a:off x="10815181" y="5934455"/>
              <a:ext cx="156476" cy="15647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0" name="Rectangle 70"/>
            <p:cNvSpPr>
              <a:spLocks noChangeArrowheads="1"/>
            </p:cNvSpPr>
            <p:nvPr/>
          </p:nvSpPr>
          <p:spPr bwMode="auto">
            <a:xfrm>
              <a:off x="10011766" y="6205328"/>
              <a:ext cx="155160"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1" name="Rectangle 71"/>
            <p:cNvSpPr>
              <a:spLocks noChangeArrowheads="1"/>
            </p:cNvSpPr>
            <p:nvPr/>
          </p:nvSpPr>
          <p:spPr bwMode="auto">
            <a:xfrm>
              <a:off x="10278695" y="6205328"/>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2" name="Rectangle 72"/>
            <p:cNvSpPr>
              <a:spLocks noChangeArrowheads="1"/>
            </p:cNvSpPr>
            <p:nvPr/>
          </p:nvSpPr>
          <p:spPr bwMode="auto">
            <a:xfrm>
              <a:off x="10548252" y="6205328"/>
              <a:ext cx="155160"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3" name="Rectangle 73"/>
            <p:cNvSpPr>
              <a:spLocks noChangeArrowheads="1"/>
            </p:cNvSpPr>
            <p:nvPr/>
          </p:nvSpPr>
          <p:spPr bwMode="auto">
            <a:xfrm>
              <a:off x="10815181" y="6205328"/>
              <a:ext cx="156476"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4" name="Rectangle 74"/>
            <p:cNvSpPr>
              <a:spLocks noChangeArrowheads="1"/>
            </p:cNvSpPr>
            <p:nvPr/>
          </p:nvSpPr>
          <p:spPr bwMode="auto">
            <a:xfrm>
              <a:off x="10011766" y="6472256"/>
              <a:ext cx="155160"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5" name="Rectangle 75"/>
            <p:cNvSpPr>
              <a:spLocks noChangeArrowheads="1"/>
            </p:cNvSpPr>
            <p:nvPr/>
          </p:nvSpPr>
          <p:spPr bwMode="auto">
            <a:xfrm>
              <a:off x="10278695" y="6472256"/>
              <a:ext cx="155160"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6" name="Rectangle 76"/>
            <p:cNvSpPr>
              <a:spLocks noChangeArrowheads="1"/>
            </p:cNvSpPr>
            <p:nvPr/>
          </p:nvSpPr>
          <p:spPr bwMode="auto">
            <a:xfrm>
              <a:off x="10548252" y="6472256"/>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7" name="Rectangle 77"/>
            <p:cNvSpPr>
              <a:spLocks noChangeArrowheads="1"/>
            </p:cNvSpPr>
            <p:nvPr/>
          </p:nvSpPr>
          <p:spPr bwMode="auto">
            <a:xfrm>
              <a:off x="10815181" y="6472256"/>
              <a:ext cx="156476"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8" name="Rectangle 78"/>
            <p:cNvSpPr>
              <a:spLocks noChangeArrowheads="1"/>
            </p:cNvSpPr>
            <p:nvPr/>
          </p:nvSpPr>
          <p:spPr bwMode="auto">
            <a:xfrm>
              <a:off x="10011766" y="6205328"/>
              <a:ext cx="155160" cy="7758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79" name="Rectangle 79"/>
            <p:cNvSpPr>
              <a:spLocks noChangeArrowheads="1"/>
            </p:cNvSpPr>
            <p:nvPr/>
          </p:nvSpPr>
          <p:spPr bwMode="auto">
            <a:xfrm>
              <a:off x="10815181" y="6205328"/>
              <a:ext cx="156476" cy="7758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0" name="Rectangle 80"/>
            <p:cNvSpPr>
              <a:spLocks noChangeArrowheads="1"/>
            </p:cNvSpPr>
            <p:nvPr/>
          </p:nvSpPr>
          <p:spPr bwMode="auto">
            <a:xfrm>
              <a:off x="10815181" y="5934455"/>
              <a:ext cx="156476" cy="7889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1" name="Rectangle 81"/>
            <p:cNvSpPr>
              <a:spLocks noChangeArrowheads="1"/>
            </p:cNvSpPr>
            <p:nvPr/>
          </p:nvSpPr>
          <p:spPr bwMode="auto">
            <a:xfrm>
              <a:off x="10011766" y="5127096"/>
              <a:ext cx="155160"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2" name="Rectangle 82"/>
            <p:cNvSpPr>
              <a:spLocks noChangeArrowheads="1"/>
            </p:cNvSpPr>
            <p:nvPr/>
          </p:nvSpPr>
          <p:spPr bwMode="auto">
            <a:xfrm>
              <a:off x="10011766" y="5127096"/>
              <a:ext cx="155160" cy="7758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3" name="Rectangle 83"/>
            <p:cNvSpPr>
              <a:spLocks noChangeArrowheads="1"/>
            </p:cNvSpPr>
            <p:nvPr/>
          </p:nvSpPr>
          <p:spPr bwMode="auto">
            <a:xfrm>
              <a:off x="10278695" y="5127096"/>
              <a:ext cx="155160"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4" name="Rectangle 84"/>
            <p:cNvSpPr>
              <a:spLocks noChangeArrowheads="1"/>
            </p:cNvSpPr>
            <p:nvPr/>
          </p:nvSpPr>
          <p:spPr bwMode="auto">
            <a:xfrm>
              <a:off x="10548252" y="5127096"/>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5" name="Rectangle 85"/>
            <p:cNvSpPr>
              <a:spLocks noChangeArrowheads="1"/>
            </p:cNvSpPr>
            <p:nvPr/>
          </p:nvSpPr>
          <p:spPr bwMode="auto">
            <a:xfrm>
              <a:off x="10815181" y="5127096"/>
              <a:ext cx="156476"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6" name="Rectangle 86"/>
            <p:cNvSpPr>
              <a:spLocks noChangeArrowheads="1"/>
            </p:cNvSpPr>
            <p:nvPr/>
          </p:nvSpPr>
          <p:spPr bwMode="auto">
            <a:xfrm>
              <a:off x="10011766" y="5397969"/>
              <a:ext cx="155160" cy="15516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7" name="Rectangle 87"/>
            <p:cNvSpPr>
              <a:spLocks noChangeArrowheads="1"/>
            </p:cNvSpPr>
            <p:nvPr/>
          </p:nvSpPr>
          <p:spPr bwMode="auto">
            <a:xfrm>
              <a:off x="10278695" y="5397969"/>
              <a:ext cx="155160"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8" name="Rectangle 88"/>
            <p:cNvSpPr>
              <a:spLocks noChangeArrowheads="1"/>
            </p:cNvSpPr>
            <p:nvPr/>
          </p:nvSpPr>
          <p:spPr bwMode="auto">
            <a:xfrm>
              <a:off x="10548252" y="5397969"/>
              <a:ext cx="155160" cy="1551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89" name="Rectangle 89"/>
            <p:cNvSpPr>
              <a:spLocks noChangeArrowheads="1"/>
            </p:cNvSpPr>
            <p:nvPr/>
          </p:nvSpPr>
          <p:spPr bwMode="auto">
            <a:xfrm>
              <a:off x="10815181" y="5397969"/>
              <a:ext cx="156476" cy="15516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0" name="Rectangle 90"/>
            <p:cNvSpPr>
              <a:spLocks noChangeArrowheads="1"/>
            </p:cNvSpPr>
            <p:nvPr/>
          </p:nvSpPr>
          <p:spPr bwMode="auto">
            <a:xfrm>
              <a:off x="10815181" y="5397969"/>
              <a:ext cx="156476" cy="7758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1" name="Rectangle 91"/>
            <p:cNvSpPr>
              <a:spLocks noChangeArrowheads="1"/>
            </p:cNvSpPr>
            <p:nvPr/>
          </p:nvSpPr>
          <p:spPr bwMode="auto">
            <a:xfrm>
              <a:off x="10094606" y="4764179"/>
              <a:ext cx="143326" cy="18671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2" name="Rectangle 92"/>
            <p:cNvSpPr>
              <a:spLocks noChangeArrowheads="1"/>
            </p:cNvSpPr>
            <p:nvPr/>
          </p:nvSpPr>
          <p:spPr bwMode="auto">
            <a:xfrm>
              <a:off x="10285269" y="4764179"/>
              <a:ext cx="142011" cy="186718"/>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3" name="Rectangle 93"/>
            <p:cNvSpPr>
              <a:spLocks noChangeArrowheads="1"/>
            </p:cNvSpPr>
            <p:nvPr/>
          </p:nvSpPr>
          <p:spPr bwMode="auto">
            <a:xfrm>
              <a:off x="9542341" y="6950886"/>
              <a:ext cx="447072" cy="77580"/>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4" name="Rectangle 94"/>
            <p:cNvSpPr>
              <a:spLocks noChangeArrowheads="1"/>
            </p:cNvSpPr>
            <p:nvPr/>
          </p:nvSpPr>
          <p:spPr bwMode="auto">
            <a:xfrm>
              <a:off x="10815181" y="6950886"/>
              <a:ext cx="649569" cy="77580"/>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5" name="Freeform 95"/>
            <p:cNvSpPr>
              <a:spLocks/>
            </p:cNvSpPr>
            <p:nvPr/>
          </p:nvSpPr>
          <p:spPr bwMode="auto">
            <a:xfrm>
              <a:off x="7615988" y="2764190"/>
              <a:ext cx="2286641" cy="150295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alpha val="90000"/>
              </a:schemeClr>
            </a:solidFill>
            <a:ln>
              <a:noFill/>
            </a:ln>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6" name="Freeform 96"/>
            <p:cNvSpPr>
              <a:spLocks/>
            </p:cNvSpPr>
            <p:nvPr/>
          </p:nvSpPr>
          <p:spPr bwMode="auto">
            <a:xfrm>
              <a:off x="7581800" y="3763527"/>
              <a:ext cx="2786309" cy="2833646"/>
            </a:xfrm>
            <a:custGeom>
              <a:avLst/>
              <a:gdLst>
                <a:gd name="T0" fmla="*/ 891 w 897"/>
                <a:gd name="T1" fmla="*/ 900 h 912"/>
                <a:gd name="T2" fmla="*/ 709 w 897"/>
                <a:gd name="T3" fmla="*/ 653 h 912"/>
                <a:gd name="T4" fmla="*/ 631 w 897"/>
                <a:gd name="T5" fmla="*/ 50 h 912"/>
                <a:gd name="T6" fmla="*/ 642 w 897"/>
                <a:gd name="T7" fmla="*/ 49 h 912"/>
                <a:gd name="T8" fmla="*/ 757 w 897"/>
                <a:gd name="T9" fmla="*/ 6 h 912"/>
                <a:gd name="T10" fmla="*/ 751 w 897"/>
                <a:gd name="T11" fmla="*/ 0 h 912"/>
                <a:gd name="T12" fmla="*/ 745 w 897"/>
                <a:gd name="T13" fmla="*/ 6 h 912"/>
                <a:gd name="T14" fmla="*/ 641 w 897"/>
                <a:gd name="T15" fmla="*/ 37 h 912"/>
                <a:gd name="T16" fmla="*/ 378 w 897"/>
                <a:gd name="T17" fmla="*/ 52 h 912"/>
                <a:gd name="T18" fmla="*/ 116 w 897"/>
                <a:gd name="T19" fmla="*/ 37 h 912"/>
                <a:gd name="T20" fmla="*/ 12 w 897"/>
                <a:gd name="T21" fmla="*/ 6 h 912"/>
                <a:gd name="T22" fmla="*/ 6 w 897"/>
                <a:gd name="T23" fmla="*/ 0 h 912"/>
                <a:gd name="T24" fmla="*/ 0 w 897"/>
                <a:gd name="T25" fmla="*/ 6 h 912"/>
                <a:gd name="T26" fmla="*/ 114 w 897"/>
                <a:gd name="T27" fmla="*/ 49 h 912"/>
                <a:gd name="T28" fmla="*/ 378 w 897"/>
                <a:gd name="T29" fmla="*/ 64 h 912"/>
                <a:gd name="T30" fmla="*/ 619 w 897"/>
                <a:gd name="T31" fmla="*/ 52 h 912"/>
                <a:gd name="T32" fmla="*/ 697 w 897"/>
                <a:gd name="T33" fmla="*/ 657 h 912"/>
                <a:gd name="T34" fmla="*/ 891 w 897"/>
                <a:gd name="T35" fmla="*/ 912 h 912"/>
                <a:gd name="T36" fmla="*/ 897 w 897"/>
                <a:gd name="T37" fmla="*/ 906 h 912"/>
                <a:gd name="T38" fmla="*/ 891 w 897"/>
                <a:gd name="T39" fmla="*/ 90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7" h="912">
                  <a:moveTo>
                    <a:pt x="891" y="900"/>
                  </a:moveTo>
                  <a:cubicBezTo>
                    <a:pt x="823" y="900"/>
                    <a:pt x="757" y="810"/>
                    <a:pt x="709" y="653"/>
                  </a:cubicBezTo>
                  <a:cubicBezTo>
                    <a:pt x="659" y="493"/>
                    <a:pt x="631" y="278"/>
                    <a:pt x="631" y="50"/>
                  </a:cubicBezTo>
                  <a:cubicBezTo>
                    <a:pt x="635" y="50"/>
                    <a:pt x="639" y="49"/>
                    <a:pt x="642" y="49"/>
                  </a:cubicBezTo>
                  <a:cubicBezTo>
                    <a:pt x="757" y="33"/>
                    <a:pt x="757" y="12"/>
                    <a:pt x="757" y="6"/>
                  </a:cubicBezTo>
                  <a:cubicBezTo>
                    <a:pt x="757" y="2"/>
                    <a:pt x="754" y="0"/>
                    <a:pt x="751" y="0"/>
                  </a:cubicBezTo>
                  <a:cubicBezTo>
                    <a:pt x="747" y="0"/>
                    <a:pt x="745" y="2"/>
                    <a:pt x="745" y="6"/>
                  </a:cubicBezTo>
                  <a:cubicBezTo>
                    <a:pt x="745" y="6"/>
                    <a:pt x="743" y="23"/>
                    <a:pt x="641" y="37"/>
                  </a:cubicBezTo>
                  <a:cubicBezTo>
                    <a:pt x="571" y="47"/>
                    <a:pt x="478" y="52"/>
                    <a:pt x="378" y="52"/>
                  </a:cubicBezTo>
                  <a:cubicBezTo>
                    <a:pt x="279" y="52"/>
                    <a:pt x="186" y="47"/>
                    <a:pt x="116" y="37"/>
                  </a:cubicBezTo>
                  <a:cubicBezTo>
                    <a:pt x="13" y="23"/>
                    <a:pt x="12" y="6"/>
                    <a:pt x="12" y="6"/>
                  </a:cubicBezTo>
                  <a:cubicBezTo>
                    <a:pt x="12" y="2"/>
                    <a:pt x="10" y="0"/>
                    <a:pt x="6" y="0"/>
                  </a:cubicBezTo>
                  <a:cubicBezTo>
                    <a:pt x="3" y="0"/>
                    <a:pt x="0" y="2"/>
                    <a:pt x="0" y="6"/>
                  </a:cubicBezTo>
                  <a:cubicBezTo>
                    <a:pt x="0" y="12"/>
                    <a:pt x="0" y="33"/>
                    <a:pt x="114" y="49"/>
                  </a:cubicBezTo>
                  <a:cubicBezTo>
                    <a:pt x="185" y="59"/>
                    <a:pt x="279" y="64"/>
                    <a:pt x="378" y="64"/>
                  </a:cubicBezTo>
                  <a:cubicBezTo>
                    <a:pt x="468" y="64"/>
                    <a:pt x="552" y="60"/>
                    <a:pt x="619" y="52"/>
                  </a:cubicBezTo>
                  <a:cubicBezTo>
                    <a:pt x="619" y="281"/>
                    <a:pt x="647" y="495"/>
                    <a:pt x="697" y="657"/>
                  </a:cubicBezTo>
                  <a:cubicBezTo>
                    <a:pt x="748" y="821"/>
                    <a:pt x="817" y="912"/>
                    <a:pt x="891" y="912"/>
                  </a:cubicBezTo>
                  <a:cubicBezTo>
                    <a:pt x="894" y="912"/>
                    <a:pt x="897" y="909"/>
                    <a:pt x="897" y="906"/>
                  </a:cubicBezTo>
                  <a:cubicBezTo>
                    <a:pt x="897" y="902"/>
                    <a:pt x="894" y="900"/>
                    <a:pt x="891" y="90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7" name="Freeform 97"/>
            <p:cNvSpPr>
              <a:spLocks/>
            </p:cNvSpPr>
            <p:nvPr/>
          </p:nvSpPr>
          <p:spPr bwMode="auto">
            <a:xfrm>
              <a:off x="10032805" y="2735262"/>
              <a:ext cx="1488486" cy="978298"/>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sp>
          <p:nvSpPr>
            <p:cNvPr id="98" name="Freeform 98"/>
            <p:cNvSpPr>
              <a:spLocks/>
            </p:cNvSpPr>
            <p:nvPr/>
          </p:nvSpPr>
          <p:spPr bwMode="auto">
            <a:xfrm>
              <a:off x="10002562" y="3391405"/>
              <a:ext cx="1548972" cy="3205768"/>
            </a:xfrm>
            <a:custGeom>
              <a:avLst/>
              <a:gdLst>
                <a:gd name="T0" fmla="*/ 493 w 499"/>
                <a:gd name="T1" fmla="*/ 1020 h 1032"/>
                <a:gd name="T2" fmla="*/ 266 w 499"/>
                <a:gd name="T3" fmla="*/ 735 h 1032"/>
                <a:gd name="T4" fmla="*/ 171 w 499"/>
                <a:gd name="T5" fmla="*/ 44 h 1032"/>
                <a:gd name="T6" fmla="*/ 250 w 499"/>
                <a:gd name="T7" fmla="*/ 46 h 1032"/>
                <a:gd name="T8" fmla="*/ 499 w 499"/>
                <a:gd name="T9" fmla="*/ 6 h 1032"/>
                <a:gd name="T10" fmla="*/ 493 w 499"/>
                <a:gd name="T11" fmla="*/ 0 h 1032"/>
                <a:gd name="T12" fmla="*/ 487 w 499"/>
                <a:gd name="T13" fmla="*/ 5 h 1032"/>
                <a:gd name="T14" fmla="*/ 250 w 499"/>
                <a:gd name="T15" fmla="*/ 34 h 1032"/>
                <a:gd name="T16" fmla="*/ 12 w 499"/>
                <a:gd name="T17" fmla="*/ 6 h 1032"/>
                <a:gd name="T18" fmla="*/ 6 w 499"/>
                <a:gd name="T19" fmla="*/ 0 h 1032"/>
                <a:gd name="T20" fmla="*/ 0 w 499"/>
                <a:gd name="T21" fmla="*/ 6 h 1032"/>
                <a:gd name="T22" fmla="*/ 159 w 499"/>
                <a:gd name="T23" fmla="*/ 43 h 1032"/>
                <a:gd name="T24" fmla="*/ 255 w 499"/>
                <a:gd name="T25" fmla="*/ 739 h 1032"/>
                <a:gd name="T26" fmla="*/ 493 w 499"/>
                <a:gd name="T27" fmla="*/ 1032 h 1032"/>
                <a:gd name="T28" fmla="*/ 499 w 499"/>
                <a:gd name="T29" fmla="*/ 1026 h 1032"/>
                <a:gd name="T30" fmla="*/ 493 w 499"/>
                <a:gd name="T31" fmla="*/ 102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1032">
                  <a:moveTo>
                    <a:pt x="493" y="1020"/>
                  </a:moveTo>
                  <a:cubicBezTo>
                    <a:pt x="408" y="1020"/>
                    <a:pt x="327" y="919"/>
                    <a:pt x="266" y="735"/>
                  </a:cubicBezTo>
                  <a:cubicBezTo>
                    <a:pt x="205" y="551"/>
                    <a:pt x="171" y="305"/>
                    <a:pt x="171" y="44"/>
                  </a:cubicBezTo>
                  <a:cubicBezTo>
                    <a:pt x="212" y="46"/>
                    <a:pt x="246" y="46"/>
                    <a:pt x="250" y="46"/>
                  </a:cubicBezTo>
                  <a:cubicBezTo>
                    <a:pt x="260" y="46"/>
                    <a:pt x="499" y="46"/>
                    <a:pt x="499" y="6"/>
                  </a:cubicBezTo>
                  <a:cubicBezTo>
                    <a:pt x="499" y="2"/>
                    <a:pt x="496" y="0"/>
                    <a:pt x="493" y="0"/>
                  </a:cubicBezTo>
                  <a:cubicBezTo>
                    <a:pt x="490" y="0"/>
                    <a:pt x="487" y="2"/>
                    <a:pt x="487" y="5"/>
                  </a:cubicBezTo>
                  <a:cubicBezTo>
                    <a:pt x="483" y="16"/>
                    <a:pt x="400" y="34"/>
                    <a:pt x="250" y="34"/>
                  </a:cubicBezTo>
                  <a:cubicBezTo>
                    <a:pt x="99" y="34"/>
                    <a:pt x="16" y="16"/>
                    <a:pt x="12" y="6"/>
                  </a:cubicBezTo>
                  <a:cubicBezTo>
                    <a:pt x="12" y="2"/>
                    <a:pt x="10" y="0"/>
                    <a:pt x="6" y="0"/>
                  </a:cubicBezTo>
                  <a:cubicBezTo>
                    <a:pt x="3" y="0"/>
                    <a:pt x="0" y="2"/>
                    <a:pt x="0" y="6"/>
                  </a:cubicBezTo>
                  <a:cubicBezTo>
                    <a:pt x="0" y="30"/>
                    <a:pt x="87" y="40"/>
                    <a:pt x="159" y="43"/>
                  </a:cubicBezTo>
                  <a:cubicBezTo>
                    <a:pt x="159" y="306"/>
                    <a:pt x="193" y="553"/>
                    <a:pt x="255" y="739"/>
                  </a:cubicBezTo>
                  <a:cubicBezTo>
                    <a:pt x="318" y="928"/>
                    <a:pt x="402" y="1032"/>
                    <a:pt x="493" y="1032"/>
                  </a:cubicBezTo>
                  <a:cubicBezTo>
                    <a:pt x="496" y="1032"/>
                    <a:pt x="499" y="1029"/>
                    <a:pt x="499" y="1026"/>
                  </a:cubicBezTo>
                  <a:cubicBezTo>
                    <a:pt x="499" y="1022"/>
                    <a:pt x="496" y="1020"/>
                    <a:pt x="493" y="102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69" tIns="43934" rIns="87869" bIns="43934" numCol="1" anchor="t" anchorCtr="0" compatLnSpc="1">
              <a:prstTxWarp prst="textNoShape">
                <a:avLst/>
              </a:prstTxWarp>
            </a:bodyPr>
            <a:lstStyle/>
            <a:p>
              <a:pPr defTabSz="895855">
                <a:defRPr/>
              </a:pPr>
              <a:endParaRPr lang="en-US" sz="1765">
                <a:solidFill>
                  <a:srgbClr val="404040"/>
                </a:solidFill>
                <a:latin typeface="Segoe UI"/>
              </a:endParaRPr>
            </a:p>
          </p:txBody>
        </p:sp>
      </p:grpSp>
    </p:spTree>
    <p:extLst>
      <p:ext uri="{BB962C8B-B14F-4D97-AF65-F5344CB8AC3E}">
        <p14:creationId xmlns:p14="http://schemas.microsoft.com/office/powerpoint/2010/main" val="3596268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29569" y="4287891"/>
            <a:ext cx="3633024" cy="1049858"/>
          </a:xfrm>
          <a:prstGeom prst="rect">
            <a:avLst/>
          </a:prstGeom>
          <a:noFill/>
        </p:spPr>
        <p:txBody>
          <a:bodyPr wrap="square" lIns="277852" tIns="277852" rIns="277852" bIns="277852" rtlCol="0">
            <a:spAutoFit/>
          </a:bodyPr>
          <a:lstStyle/>
          <a:p>
            <a:pPr defTabSz="914225">
              <a:lnSpc>
                <a:spcPct val="90000"/>
              </a:lnSpc>
              <a:spcAft>
                <a:spcPts val="1175"/>
              </a:spcAft>
              <a:defRPr/>
            </a:pPr>
            <a:r>
              <a:rPr lang="en-US" sz="3528" b="1" dirty="0">
                <a:gradFill>
                  <a:gsLst>
                    <a:gs pos="2917">
                      <a:srgbClr val="ECECEC"/>
                    </a:gs>
                    <a:gs pos="30000">
                      <a:srgbClr val="ECECEC"/>
                    </a:gs>
                  </a:gsLst>
                  <a:lin ang="5400000" scaled="0"/>
                </a:gradFill>
                <a:latin typeface="Segoe UI Light"/>
              </a:rPr>
              <a:t>ExpressRoute</a:t>
            </a:r>
            <a:endParaRPr lang="en-US" sz="3528" dirty="0">
              <a:gradFill>
                <a:gsLst>
                  <a:gs pos="2917">
                    <a:srgbClr val="ECECEC"/>
                  </a:gs>
                  <a:gs pos="30000">
                    <a:srgbClr val="ECECEC"/>
                  </a:gs>
                </a:gsLst>
                <a:lin ang="5400000" scaled="0"/>
              </a:gradFill>
              <a:latin typeface="Segoe UI Light"/>
            </a:endParaRPr>
          </a:p>
        </p:txBody>
      </p:sp>
      <p:sp>
        <p:nvSpPr>
          <p:cNvPr id="22" name="TextBox 21"/>
          <p:cNvSpPr txBox="1"/>
          <p:nvPr/>
        </p:nvSpPr>
        <p:spPr>
          <a:xfrm>
            <a:off x="46761" y="4898613"/>
            <a:ext cx="3434952" cy="995556"/>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225">
              <a:defRPr/>
            </a:pPr>
            <a:r>
              <a:rPr lang="en-US" sz="1567"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Privately connect from anywhere to any Azure region</a:t>
            </a:r>
          </a:p>
        </p:txBody>
      </p:sp>
      <p:cxnSp>
        <p:nvCxnSpPr>
          <p:cNvPr id="26" name="Straight Connector 25"/>
          <p:cNvCxnSpPr/>
          <p:nvPr/>
        </p:nvCxnSpPr>
        <p:spPr>
          <a:xfrm>
            <a:off x="265932" y="5088006"/>
            <a:ext cx="2856949" cy="0"/>
          </a:xfrm>
          <a:prstGeom prst="line">
            <a:avLst/>
          </a:prstGeom>
          <a:ln>
            <a:solidFill>
              <a:srgbClr val="DE7D0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89258" y="5736444"/>
            <a:ext cx="2856949" cy="0"/>
          </a:xfrm>
          <a:prstGeom prst="line">
            <a:avLst/>
          </a:prstGeom>
          <a:ln>
            <a:solidFill>
              <a:srgbClr val="DE7D09"/>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17451" y="155036"/>
            <a:ext cx="10560513" cy="6187345"/>
            <a:chOff x="1236344" y="385795"/>
            <a:chExt cx="10772273" cy="6311414"/>
          </a:xfrm>
        </p:grpSpPr>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6344" y="385795"/>
              <a:ext cx="10772273" cy="6311414"/>
            </a:xfrm>
            <a:prstGeom prst="rect">
              <a:avLst/>
            </a:prstGeom>
          </p:spPr>
        </p:pic>
        <p:grpSp>
          <p:nvGrpSpPr>
            <p:cNvPr id="10" name="Group 9"/>
            <p:cNvGrpSpPr/>
            <p:nvPr/>
          </p:nvGrpSpPr>
          <p:grpSpPr>
            <a:xfrm>
              <a:off x="1872797" y="1756743"/>
              <a:ext cx="9872169" cy="4362184"/>
              <a:chOff x="1872797" y="1756743"/>
              <a:chExt cx="9872169" cy="4362184"/>
            </a:xfrm>
          </p:grpSpPr>
          <p:grpSp>
            <p:nvGrpSpPr>
              <p:cNvPr id="5" name="Group 4"/>
              <p:cNvGrpSpPr/>
              <p:nvPr/>
            </p:nvGrpSpPr>
            <p:grpSpPr>
              <a:xfrm>
                <a:off x="3574815" y="2866745"/>
                <a:ext cx="828474" cy="300508"/>
                <a:chOff x="3485134" y="2669642"/>
                <a:chExt cx="828591" cy="300550"/>
              </a:xfrm>
            </p:grpSpPr>
            <p:sp>
              <p:nvSpPr>
                <p:cNvPr id="4" name="Rectangle 3"/>
                <p:cNvSpPr/>
                <p:nvPr/>
              </p:nvSpPr>
              <p:spPr>
                <a:xfrm>
                  <a:off x="3713299" y="2734732"/>
                  <a:ext cx="600426" cy="235460"/>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Atlanta</a:t>
                  </a:r>
                </a:p>
              </p:txBody>
            </p:sp>
            <p:sp>
              <p:nvSpPr>
                <p:cNvPr id="32" name="Oval 31"/>
                <p:cNvSpPr/>
                <p:nvPr/>
              </p:nvSpPr>
              <p:spPr bwMode="auto">
                <a:xfrm>
                  <a:off x="3485134" y="266964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3" name="Group 32"/>
              <p:cNvGrpSpPr/>
              <p:nvPr/>
            </p:nvGrpSpPr>
            <p:grpSpPr>
              <a:xfrm>
                <a:off x="2784895" y="2125261"/>
                <a:ext cx="809876" cy="624536"/>
                <a:chOff x="2903306" y="2377199"/>
                <a:chExt cx="809993" cy="624626"/>
              </a:xfrm>
            </p:grpSpPr>
            <p:sp>
              <p:nvSpPr>
                <p:cNvPr id="39" name="Rectangle 38"/>
                <p:cNvSpPr/>
                <p:nvPr/>
              </p:nvSpPr>
              <p:spPr>
                <a:xfrm>
                  <a:off x="2903306" y="2377199"/>
                  <a:ext cx="656021" cy="624626"/>
                </a:xfrm>
                <a:prstGeom prst="rect">
                  <a:avLst/>
                </a:prstGeom>
              </p:spPr>
              <p:txBody>
                <a:bodyPr wrap="none">
                  <a:spAutoFit/>
                </a:bodyPr>
                <a:lstStyle/>
                <a:p>
                  <a:pPr defTabSz="913927">
                    <a:lnSpc>
                      <a:spcPct val="90000"/>
                    </a:lnSpc>
                    <a:spcAft>
                      <a:spcPts val="294"/>
                    </a:spcAft>
                    <a:defRPr/>
                  </a:pPr>
                  <a:endParaRPr lang="en-US" sz="980" dirty="0">
                    <a:gradFill>
                      <a:gsLst>
                        <a:gs pos="0">
                          <a:srgbClr val="DE7D09"/>
                        </a:gs>
                        <a:gs pos="100000">
                          <a:srgbClr val="DE7D09"/>
                        </a:gs>
                      </a:gsLst>
                      <a:lin ang="5400000" scaled="0"/>
                    </a:gradFill>
                    <a:ea typeface="Segoe UI" pitchFamily="34" charset="0"/>
                    <a:cs typeface="Segoe UI" pitchFamily="34" charset="0"/>
                  </a:endParaRPr>
                </a:p>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Chicago</a:t>
                  </a:r>
                </a:p>
                <a:p>
                  <a:pPr defTabSz="913927">
                    <a:lnSpc>
                      <a:spcPct val="90000"/>
                    </a:lnSpc>
                    <a:spcAft>
                      <a:spcPts val="294"/>
                    </a:spcAft>
                    <a:defRPr/>
                  </a:pPr>
                  <a:endParaRPr lang="en-US" sz="1175" dirty="0">
                    <a:gradFill>
                      <a:gsLst>
                        <a:gs pos="0">
                          <a:srgbClr val="DE7D09"/>
                        </a:gs>
                        <a:gs pos="100000">
                          <a:srgbClr val="DE7D09"/>
                        </a:gs>
                      </a:gsLst>
                      <a:lin ang="5400000" scaled="0"/>
                    </a:gradFill>
                    <a:ea typeface="Segoe UI" pitchFamily="34" charset="0"/>
                    <a:cs typeface="Segoe UI" pitchFamily="34" charset="0"/>
                  </a:endParaRPr>
                </a:p>
              </p:txBody>
            </p:sp>
            <p:sp>
              <p:nvSpPr>
                <p:cNvPr id="40" name="Oval 39"/>
                <p:cNvSpPr/>
                <p:nvPr/>
              </p:nvSpPr>
              <p:spPr bwMode="auto">
                <a:xfrm>
                  <a:off x="3484699" y="261976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2" name="Group 41"/>
              <p:cNvGrpSpPr/>
              <p:nvPr/>
            </p:nvGrpSpPr>
            <p:grpSpPr>
              <a:xfrm>
                <a:off x="3127089" y="2931454"/>
                <a:ext cx="591808" cy="469825"/>
                <a:chOff x="3484699" y="2619762"/>
                <a:chExt cx="591892" cy="469892"/>
              </a:xfrm>
            </p:grpSpPr>
            <p:sp>
              <p:nvSpPr>
                <p:cNvPr id="44" name="Rectangle 43"/>
                <p:cNvSpPr/>
                <p:nvPr/>
              </p:nvSpPr>
              <p:spPr>
                <a:xfrm>
                  <a:off x="3544841" y="2854193"/>
                  <a:ext cx="531750"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Dallas</a:t>
                  </a:r>
                </a:p>
              </p:txBody>
            </p:sp>
            <p:sp>
              <p:nvSpPr>
                <p:cNvPr id="45" name="Oval 44"/>
                <p:cNvSpPr/>
                <p:nvPr/>
              </p:nvSpPr>
              <p:spPr bwMode="auto">
                <a:xfrm>
                  <a:off x="3484699" y="261976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6" name="Group 45"/>
              <p:cNvGrpSpPr/>
              <p:nvPr/>
            </p:nvGrpSpPr>
            <p:grpSpPr>
              <a:xfrm>
                <a:off x="2006218" y="2899422"/>
                <a:ext cx="878276" cy="463995"/>
                <a:chOff x="2992070" y="2619762"/>
                <a:chExt cx="878400" cy="464060"/>
              </a:xfrm>
            </p:grpSpPr>
            <p:sp>
              <p:nvSpPr>
                <p:cNvPr id="50" name="Rectangle 49"/>
                <p:cNvSpPr/>
                <p:nvPr/>
              </p:nvSpPr>
              <p:spPr>
                <a:xfrm>
                  <a:off x="2992070" y="2848362"/>
                  <a:ext cx="878400" cy="235460"/>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Los Angeles</a:t>
                  </a:r>
                </a:p>
              </p:txBody>
            </p:sp>
            <p:sp>
              <p:nvSpPr>
                <p:cNvPr id="51" name="Oval 50"/>
                <p:cNvSpPr/>
                <p:nvPr/>
              </p:nvSpPr>
              <p:spPr bwMode="auto">
                <a:xfrm>
                  <a:off x="3484699" y="261976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2" name="Group 51"/>
              <p:cNvGrpSpPr/>
              <p:nvPr/>
            </p:nvGrpSpPr>
            <p:grpSpPr>
              <a:xfrm>
                <a:off x="1872797" y="2094648"/>
                <a:ext cx="786803" cy="340179"/>
                <a:chOff x="2926384" y="2508135"/>
                <a:chExt cx="786915" cy="340227"/>
              </a:xfrm>
            </p:grpSpPr>
            <p:sp>
              <p:nvSpPr>
                <p:cNvPr id="53" name="Rectangle 52"/>
                <p:cNvSpPr/>
                <p:nvPr/>
              </p:nvSpPr>
              <p:spPr>
                <a:xfrm>
                  <a:off x="2926384" y="2508135"/>
                  <a:ext cx="582439"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Seattle</a:t>
                  </a:r>
                </a:p>
              </p:txBody>
            </p:sp>
            <p:sp>
              <p:nvSpPr>
                <p:cNvPr id="54" name="Oval 53"/>
                <p:cNvSpPr/>
                <p:nvPr/>
              </p:nvSpPr>
              <p:spPr bwMode="auto">
                <a:xfrm>
                  <a:off x="3484699" y="261976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5" name="Group 54"/>
              <p:cNvGrpSpPr/>
              <p:nvPr/>
            </p:nvGrpSpPr>
            <p:grpSpPr>
              <a:xfrm>
                <a:off x="1952507" y="2495307"/>
                <a:ext cx="793636" cy="376684"/>
                <a:chOff x="2919551" y="2577399"/>
                <a:chExt cx="793748" cy="376738"/>
              </a:xfrm>
            </p:grpSpPr>
            <p:sp>
              <p:nvSpPr>
                <p:cNvPr id="56" name="Rectangle 55"/>
                <p:cNvSpPr/>
                <p:nvPr/>
              </p:nvSpPr>
              <p:spPr>
                <a:xfrm>
                  <a:off x="2919551" y="2577399"/>
                  <a:ext cx="598791" cy="376738"/>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Silicon </a:t>
                  </a:r>
                  <a:br>
                    <a:rPr lang="en-US" sz="980" dirty="0">
                      <a:gradFill>
                        <a:gsLst>
                          <a:gs pos="0">
                            <a:srgbClr val="DE7D09"/>
                          </a:gs>
                          <a:gs pos="100000">
                            <a:srgbClr val="DE7D09"/>
                          </a:gs>
                        </a:gsLst>
                        <a:lin ang="5400000" scaled="0"/>
                      </a:gradFill>
                      <a:ea typeface="Segoe UI" pitchFamily="34" charset="0"/>
                      <a:cs typeface="Segoe UI" pitchFamily="34" charset="0"/>
                    </a:rPr>
                  </a:br>
                  <a:r>
                    <a:rPr lang="en-US" sz="980" dirty="0">
                      <a:gradFill>
                        <a:gsLst>
                          <a:gs pos="0">
                            <a:srgbClr val="DE7D09"/>
                          </a:gs>
                          <a:gs pos="100000">
                            <a:srgbClr val="DE7D09"/>
                          </a:gs>
                        </a:gsLst>
                        <a:lin ang="5400000" scaled="0"/>
                      </a:gradFill>
                      <a:ea typeface="Segoe UI" pitchFamily="34" charset="0"/>
                      <a:cs typeface="Segoe UI" pitchFamily="34" charset="0"/>
                    </a:rPr>
                    <a:t>Valley</a:t>
                  </a:r>
                </a:p>
              </p:txBody>
            </p:sp>
            <p:sp>
              <p:nvSpPr>
                <p:cNvPr id="57" name="Oval 56"/>
                <p:cNvSpPr/>
                <p:nvPr/>
              </p:nvSpPr>
              <p:spPr bwMode="auto">
                <a:xfrm>
                  <a:off x="3484699" y="261976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8" name="Group 57"/>
              <p:cNvGrpSpPr/>
              <p:nvPr/>
            </p:nvGrpSpPr>
            <p:grpSpPr>
              <a:xfrm>
                <a:off x="3767010" y="2610837"/>
                <a:ext cx="1369993" cy="376684"/>
                <a:chOff x="3485134" y="2663426"/>
                <a:chExt cx="1370187" cy="376738"/>
              </a:xfrm>
            </p:grpSpPr>
            <p:sp>
              <p:nvSpPr>
                <p:cNvPr id="59" name="Rectangle 58"/>
                <p:cNvSpPr/>
                <p:nvPr/>
              </p:nvSpPr>
              <p:spPr>
                <a:xfrm>
                  <a:off x="3726742" y="2663426"/>
                  <a:ext cx="1128579" cy="376738"/>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Washington DC </a:t>
                  </a:r>
                  <a:br>
                    <a:rPr lang="en-US" sz="980" dirty="0">
                      <a:gradFill>
                        <a:gsLst>
                          <a:gs pos="0">
                            <a:srgbClr val="DE7D09"/>
                          </a:gs>
                          <a:gs pos="100000">
                            <a:srgbClr val="DE7D09"/>
                          </a:gs>
                        </a:gsLst>
                        <a:lin ang="5400000" scaled="0"/>
                      </a:gradFill>
                      <a:ea typeface="Segoe UI" pitchFamily="34" charset="0"/>
                      <a:cs typeface="Segoe UI" pitchFamily="34" charset="0"/>
                    </a:rPr>
                  </a:br>
                  <a:endParaRPr lang="en-US" sz="980" dirty="0">
                    <a:gradFill>
                      <a:gsLst>
                        <a:gs pos="0">
                          <a:srgbClr val="DE7D09"/>
                        </a:gs>
                        <a:gs pos="100000">
                          <a:srgbClr val="DE7D09"/>
                        </a:gs>
                      </a:gsLst>
                      <a:lin ang="5400000" scaled="0"/>
                    </a:gradFill>
                    <a:ea typeface="Segoe UI" pitchFamily="34" charset="0"/>
                    <a:cs typeface="Segoe UI" pitchFamily="34" charset="0"/>
                  </a:endParaRPr>
                </a:p>
              </p:txBody>
            </p:sp>
            <p:sp>
              <p:nvSpPr>
                <p:cNvPr id="60" name="Oval 59"/>
                <p:cNvSpPr/>
                <p:nvPr/>
              </p:nvSpPr>
              <p:spPr bwMode="auto">
                <a:xfrm>
                  <a:off x="3485134" y="266964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p:cNvGrpSpPr/>
              <p:nvPr/>
            </p:nvGrpSpPr>
            <p:grpSpPr>
              <a:xfrm>
                <a:off x="6626766" y="1799091"/>
                <a:ext cx="1001273" cy="448806"/>
                <a:chOff x="3485134" y="2449372"/>
                <a:chExt cx="1001414" cy="448870"/>
              </a:xfrm>
            </p:grpSpPr>
            <p:sp>
              <p:nvSpPr>
                <p:cNvPr id="62" name="Rectangle 61"/>
                <p:cNvSpPr/>
                <p:nvPr/>
              </p:nvSpPr>
              <p:spPr>
                <a:xfrm>
                  <a:off x="3629404" y="2449372"/>
                  <a:ext cx="857144"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Amsterdam</a:t>
                  </a:r>
                </a:p>
              </p:txBody>
            </p:sp>
            <p:sp>
              <p:nvSpPr>
                <p:cNvPr id="63" name="Oval 62"/>
                <p:cNvSpPr/>
                <p:nvPr/>
              </p:nvSpPr>
              <p:spPr bwMode="auto">
                <a:xfrm>
                  <a:off x="3485134" y="266964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p:cNvGrpSpPr/>
              <p:nvPr/>
            </p:nvGrpSpPr>
            <p:grpSpPr>
              <a:xfrm>
                <a:off x="5570816" y="1756743"/>
                <a:ext cx="619960" cy="497551"/>
                <a:chOff x="3185001" y="2400621"/>
                <a:chExt cx="620048" cy="497621"/>
              </a:xfrm>
            </p:grpSpPr>
            <p:sp>
              <p:nvSpPr>
                <p:cNvPr id="66" name="Rectangle 65"/>
                <p:cNvSpPr/>
                <p:nvPr/>
              </p:nvSpPr>
              <p:spPr>
                <a:xfrm>
                  <a:off x="3185001" y="2400621"/>
                  <a:ext cx="620048"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Dublin*</a:t>
                  </a:r>
                </a:p>
              </p:txBody>
            </p:sp>
            <p:sp>
              <p:nvSpPr>
                <p:cNvPr id="67" name="Oval 66"/>
                <p:cNvSpPr/>
                <p:nvPr/>
              </p:nvSpPr>
              <p:spPr bwMode="auto">
                <a:xfrm>
                  <a:off x="3485134" y="266964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8" name="Group 67"/>
              <p:cNvGrpSpPr/>
              <p:nvPr/>
            </p:nvGrpSpPr>
            <p:grpSpPr>
              <a:xfrm>
                <a:off x="5634032" y="2263982"/>
                <a:ext cx="800809" cy="399871"/>
                <a:chOff x="2912812" y="2669642"/>
                <a:chExt cx="800922" cy="399928"/>
              </a:xfrm>
            </p:grpSpPr>
            <p:sp>
              <p:nvSpPr>
                <p:cNvPr id="69" name="Rectangle 68"/>
                <p:cNvSpPr/>
                <p:nvPr/>
              </p:nvSpPr>
              <p:spPr>
                <a:xfrm>
                  <a:off x="2912812" y="2834109"/>
                  <a:ext cx="628223"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London</a:t>
                  </a:r>
                </a:p>
              </p:txBody>
            </p:sp>
            <p:sp>
              <p:nvSpPr>
                <p:cNvPr id="72" name="Oval 71"/>
                <p:cNvSpPr/>
                <p:nvPr/>
              </p:nvSpPr>
              <p:spPr bwMode="auto">
                <a:xfrm>
                  <a:off x="3485134" y="266964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 name="Group 72"/>
              <p:cNvGrpSpPr/>
              <p:nvPr/>
            </p:nvGrpSpPr>
            <p:grpSpPr>
              <a:xfrm>
                <a:off x="4562724" y="5420385"/>
                <a:ext cx="1021982" cy="301195"/>
                <a:chOff x="3485134" y="2669642"/>
                <a:chExt cx="1022127" cy="301238"/>
              </a:xfrm>
            </p:grpSpPr>
            <p:sp>
              <p:nvSpPr>
                <p:cNvPr id="74" name="Rectangle 73"/>
                <p:cNvSpPr/>
                <p:nvPr/>
              </p:nvSpPr>
              <p:spPr>
                <a:xfrm>
                  <a:off x="3746591" y="2735419"/>
                  <a:ext cx="760670"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Sao Paulo</a:t>
                  </a:r>
                </a:p>
              </p:txBody>
            </p:sp>
            <p:sp>
              <p:nvSpPr>
                <p:cNvPr id="75" name="Oval 74"/>
                <p:cNvSpPr/>
                <p:nvPr/>
              </p:nvSpPr>
              <p:spPr bwMode="auto">
                <a:xfrm>
                  <a:off x="3485134" y="266964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6" name="Group 75"/>
              <p:cNvGrpSpPr/>
              <p:nvPr/>
            </p:nvGrpSpPr>
            <p:grpSpPr>
              <a:xfrm>
                <a:off x="8760350" y="3597715"/>
                <a:ext cx="754795" cy="449496"/>
                <a:chOff x="3544303" y="2419677"/>
                <a:chExt cx="754902" cy="449559"/>
              </a:xfrm>
            </p:grpSpPr>
            <p:sp>
              <p:nvSpPr>
                <p:cNvPr id="77" name="Rectangle 76"/>
                <p:cNvSpPr/>
                <p:nvPr/>
              </p:nvSpPr>
              <p:spPr>
                <a:xfrm>
                  <a:off x="3641549" y="2419677"/>
                  <a:ext cx="657656" cy="235460"/>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Chennai</a:t>
                  </a:r>
                </a:p>
              </p:txBody>
            </p:sp>
            <p:sp>
              <p:nvSpPr>
                <p:cNvPr id="78" name="Oval 77"/>
                <p:cNvSpPr/>
                <p:nvPr/>
              </p:nvSpPr>
              <p:spPr bwMode="auto">
                <a:xfrm>
                  <a:off x="3544303" y="2640636"/>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9" name="Group 78"/>
              <p:cNvGrpSpPr/>
              <p:nvPr/>
            </p:nvGrpSpPr>
            <p:grpSpPr>
              <a:xfrm>
                <a:off x="9670436" y="3369148"/>
                <a:ext cx="1107589" cy="288780"/>
                <a:chOff x="3544303" y="2640636"/>
                <a:chExt cx="1107746" cy="288821"/>
              </a:xfrm>
            </p:grpSpPr>
            <p:sp>
              <p:nvSpPr>
                <p:cNvPr id="80" name="Rectangle 79"/>
                <p:cNvSpPr/>
                <p:nvPr/>
              </p:nvSpPr>
              <p:spPr>
                <a:xfrm>
                  <a:off x="3804715" y="2693996"/>
                  <a:ext cx="847334"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Hong Kong</a:t>
                  </a:r>
                </a:p>
              </p:txBody>
            </p:sp>
            <p:sp>
              <p:nvSpPr>
                <p:cNvPr id="81" name="Oval 80"/>
                <p:cNvSpPr/>
                <p:nvPr/>
              </p:nvSpPr>
              <p:spPr bwMode="auto">
                <a:xfrm>
                  <a:off x="3544303" y="2640636"/>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2" name="Group 81"/>
              <p:cNvGrpSpPr/>
              <p:nvPr/>
            </p:nvGrpSpPr>
            <p:grpSpPr>
              <a:xfrm>
                <a:off x="7944827" y="3597716"/>
                <a:ext cx="773524" cy="507891"/>
                <a:chOff x="2969162" y="2637680"/>
                <a:chExt cx="773634" cy="507964"/>
              </a:xfrm>
            </p:grpSpPr>
            <p:sp>
              <p:nvSpPr>
                <p:cNvPr id="83" name="Rectangle 82"/>
                <p:cNvSpPr/>
                <p:nvPr/>
              </p:nvSpPr>
              <p:spPr>
                <a:xfrm>
                  <a:off x="2969162" y="2910183"/>
                  <a:ext cx="721427"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Mumbai*</a:t>
                  </a:r>
                </a:p>
              </p:txBody>
            </p:sp>
            <p:sp>
              <p:nvSpPr>
                <p:cNvPr id="84" name="Oval 83"/>
                <p:cNvSpPr/>
                <p:nvPr/>
              </p:nvSpPr>
              <p:spPr bwMode="auto">
                <a:xfrm>
                  <a:off x="3514196" y="2637680"/>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5" name="Group 84"/>
              <p:cNvGrpSpPr/>
              <p:nvPr/>
            </p:nvGrpSpPr>
            <p:grpSpPr>
              <a:xfrm>
                <a:off x="10621490" y="5778187"/>
                <a:ext cx="1123476" cy="340740"/>
                <a:chOff x="3544303" y="2640636"/>
                <a:chExt cx="1123635" cy="340788"/>
              </a:xfrm>
            </p:grpSpPr>
            <p:sp>
              <p:nvSpPr>
                <p:cNvPr id="86" name="Rectangle 85"/>
                <p:cNvSpPr/>
                <p:nvPr/>
              </p:nvSpPr>
              <p:spPr>
                <a:xfrm>
                  <a:off x="3792808" y="2745963"/>
                  <a:ext cx="875130"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Melbourne*</a:t>
                  </a:r>
                </a:p>
              </p:txBody>
            </p:sp>
            <p:sp>
              <p:nvSpPr>
                <p:cNvPr id="87" name="Oval 86"/>
                <p:cNvSpPr/>
                <p:nvPr/>
              </p:nvSpPr>
              <p:spPr bwMode="auto">
                <a:xfrm>
                  <a:off x="3544303" y="2640636"/>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8" name="Group 87"/>
              <p:cNvGrpSpPr/>
              <p:nvPr/>
            </p:nvGrpSpPr>
            <p:grpSpPr>
              <a:xfrm>
                <a:off x="10339317" y="2948213"/>
                <a:ext cx="801859" cy="288780"/>
                <a:chOff x="3544303" y="2640636"/>
                <a:chExt cx="801973" cy="288821"/>
              </a:xfrm>
            </p:grpSpPr>
            <p:sp>
              <p:nvSpPr>
                <p:cNvPr id="89" name="Rectangle 88"/>
                <p:cNvSpPr/>
                <p:nvPr/>
              </p:nvSpPr>
              <p:spPr>
                <a:xfrm>
                  <a:off x="3804715" y="2693996"/>
                  <a:ext cx="541561"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Osaka</a:t>
                  </a:r>
                </a:p>
              </p:txBody>
            </p:sp>
            <p:sp>
              <p:nvSpPr>
                <p:cNvPr id="90" name="Oval 89"/>
                <p:cNvSpPr/>
                <p:nvPr/>
              </p:nvSpPr>
              <p:spPr bwMode="auto">
                <a:xfrm>
                  <a:off x="3544303" y="2640636"/>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1" name="Group 90"/>
              <p:cNvGrpSpPr/>
              <p:nvPr/>
            </p:nvGrpSpPr>
            <p:grpSpPr>
              <a:xfrm>
                <a:off x="9502217" y="4416843"/>
                <a:ext cx="1051974" cy="348595"/>
                <a:chOff x="3544303" y="2640636"/>
                <a:chExt cx="1052124" cy="348645"/>
              </a:xfrm>
            </p:grpSpPr>
            <p:sp>
              <p:nvSpPr>
                <p:cNvPr id="92" name="Rectangle 91"/>
                <p:cNvSpPr/>
                <p:nvPr/>
              </p:nvSpPr>
              <p:spPr>
                <a:xfrm>
                  <a:off x="3821040" y="2753820"/>
                  <a:ext cx="775387"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Singapore</a:t>
                  </a:r>
                </a:p>
              </p:txBody>
            </p:sp>
            <p:sp>
              <p:nvSpPr>
                <p:cNvPr id="93" name="Oval 92"/>
                <p:cNvSpPr/>
                <p:nvPr/>
              </p:nvSpPr>
              <p:spPr bwMode="auto">
                <a:xfrm>
                  <a:off x="3544303" y="2640636"/>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4" name="Group 93"/>
              <p:cNvGrpSpPr/>
              <p:nvPr/>
            </p:nvGrpSpPr>
            <p:grpSpPr>
              <a:xfrm>
                <a:off x="10843125" y="5453498"/>
                <a:ext cx="853716" cy="340740"/>
                <a:chOff x="3544303" y="2640636"/>
                <a:chExt cx="853837" cy="340788"/>
              </a:xfrm>
            </p:grpSpPr>
            <p:sp>
              <p:nvSpPr>
                <p:cNvPr id="95" name="Rectangle 94"/>
                <p:cNvSpPr/>
                <p:nvPr/>
              </p:nvSpPr>
              <p:spPr>
                <a:xfrm>
                  <a:off x="3792808" y="2745963"/>
                  <a:ext cx="605332"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Sydney</a:t>
                  </a:r>
                </a:p>
              </p:txBody>
            </p:sp>
            <p:sp>
              <p:nvSpPr>
                <p:cNvPr id="96" name="Oval 95"/>
                <p:cNvSpPr/>
                <p:nvPr/>
              </p:nvSpPr>
              <p:spPr bwMode="auto">
                <a:xfrm>
                  <a:off x="3544303" y="2640636"/>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8" name="Group 97"/>
              <p:cNvGrpSpPr/>
              <p:nvPr/>
            </p:nvGrpSpPr>
            <p:grpSpPr>
              <a:xfrm>
                <a:off x="10578909" y="2633039"/>
                <a:ext cx="800224" cy="288780"/>
                <a:chOff x="3544303" y="2640636"/>
                <a:chExt cx="800338" cy="288821"/>
              </a:xfrm>
            </p:grpSpPr>
            <p:sp>
              <p:nvSpPr>
                <p:cNvPr id="99" name="Rectangle 98"/>
                <p:cNvSpPr/>
                <p:nvPr/>
              </p:nvSpPr>
              <p:spPr>
                <a:xfrm>
                  <a:off x="3804715" y="2693996"/>
                  <a:ext cx="539926"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Tokyo</a:t>
                  </a:r>
                </a:p>
              </p:txBody>
            </p:sp>
            <p:sp>
              <p:nvSpPr>
                <p:cNvPr id="100" name="Oval 99"/>
                <p:cNvSpPr/>
                <p:nvPr/>
              </p:nvSpPr>
              <p:spPr bwMode="auto">
                <a:xfrm>
                  <a:off x="3544303" y="2640636"/>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2" name="Group 101"/>
              <p:cNvGrpSpPr/>
              <p:nvPr/>
            </p:nvGrpSpPr>
            <p:grpSpPr>
              <a:xfrm>
                <a:off x="3953018" y="2343933"/>
                <a:ext cx="987422" cy="235427"/>
                <a:chOff x="3485134" y="2663426"/>
                <a:chExt cx="987562" cy="235461"/>
              </a:xfrm>
            </p:grpSpPr>
            <p:sp>
              <p:nvSpPr>
                <p:cNvPr id="103" name="Rectangle 102"/>
                <p:cNvSpPr/>
                <p:nvPr/>
              </p:nvSpPr>
              <p:spPr>
                <a:xfrm>
                  <a:off x="3726742" y="2663426"/>
                  <a:ext cx="745954" cy="235461"/>
                </a:xfrm>
                <a:prstGeom prst="rect">
                  <a:avLst/>
                </a:prstGeom>
              </p:spPr>
              <p:txBody>
                <a:bodyPr wrap="none">
                  <a:spAutoFit/>
                </a:bodyPr>
                <a:lstStyle/>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New York</a:t>
                  </a:r>
                </a:p>
              </p:txBody>
            </p:sp>
            <p:sp>
              <p:nvSpPr>
                <p:cNvPr id="105" name="Oval 104"/>
                <p:cNvSpPr/>
                <p:nvPr/>
              </p:nvSpPr>
              <p:spPr bwMode="auto">
                <a:xfrm>
                  <a:off x="3485134" y="2669642"/>
                  <a:ext cx="228600" cy="228600"/>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06" name="Group 105"/>
          <p:cNvGrpSpPr/>
          <p:nvPr/>
        </p:nvGrpSpPr>
        <p:grpSpPr>
          <a:xfrm>
            <a:off x="394552" y="6893560"/>
            <a:ext cx="11502486" cy="1601816"/>
            <a:chOff x="401637" y="7030803"/>
            <a:chExt cx="11734800" cy="1634167"/>
          </a:xfrm>
        </p:grpSpPr>
        <p:sp>
          <p:nvSpPr>
            <p:cNvPr id="48" name="Rectangle 47"/>
            <p:cNvSpPr/>
            <p:nvPr/>
          </p:nvSpPr>
          <p:spPr bwMode="auto">
            <a:xfrm flipV="1">
              <a:off x="401637" y="7030803"/>
              <a:ext cx="11734800" cy="1634167"/>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ryak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7947" y="7701459"/>
              <a:ext cx="954555" cy="2386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514878" y="7666997"/>
              <a:ext cx="1403621" cy="479013"/>
            </a:xfrm>
            <a:prstGeom prst="rect">
              <a:avLst/>
            </a:prstGeom>
          </p:spPr>
        </p:pic>
        <p:pic>
          <p:nvPicPr>
            <p:cNvPr id="23" name="Picture 22"/>
            <p:cNvPicPr>
              <a:picLocks noChangeAspect="1"/>
            </p:cNvPicPr>
            <p:nvPr/>
          </p:nvPicPr>
          <p:blipFill>
            <a:blip r:embed="rId6"/>
            <a:stretch>
              <a:fillRect/>
            </a:stretch>
          </p:blipFill>
          <p:spPr>
            <a:xfrm>
              <a:off x="9140546" y="7233835"/>
              <a:ext cx="1128310" cy="400078"/>
            </a:xfrm>
            <a:prstGeom prst="rect">
              <a:avLst/>
            </a:prstGeom>
          </p:spPr>
        </p:pic>
        <p:pic>
          <p:nvPicPr>
            <p:cNvPr id="65" name="Picture 64" descr="Equino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094" y="8020247"/>
              <a:ext cx="919257" cy="4448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stretch>
              <a:fillRect/>
            </a:stretch>
          </p:blipFill>
          <p:spPr>
            <a:xfrm>
              <a:off x="3906837" y="7514972"/>
              <a:ext cx="498052" cy="498052"/>
            </a:xfrm>
            <a:prstGeom prst="rect">
              <a:avLst/>
            </a:prstGeom>
          </p:spPr>
        </p:pic>
        <p:pic>
          <p:nvPicPr>
            <p:cNvPr id="25" name="Picture 24"/>
            <p:cNvPicPr>
              <a:picLocks noChangeAspect="1"/>
            </p:cNvPicPr>
            <p:nvPr/>
          </p:nvPicPr>
          <p:blipFill>
            <a:blip r:embed="rId9"/>
            <a:stretch>
              <a:fillRect/>
            </a:stretch>
          </p:blipFill>
          <p:spPr>
            <a:xfrm>
              <a:off x="4528652" y="7557105"/>
              <a:ext cx="964169" cy="256831"/>
            </a:xfrm>
            <a:prstGeom prst="rect">
              <a:avLst/>
            </a:prstGeom>
          </p:spPr>
        </p:pic>
        <p:pic>
          <p:nvPicPr>
            <p:cNvPr id="36" name="Picture 35"/>
            <p:cNvPicPr>
              <a:picLocks noChangeAspect="1"/>
            </p:cNvPicPr>
            <p:nvPr/>
          </p:nvPicPr>
          <p:blipFill>
            <a:blip r:embed="rId10"/>
            <a:stretch>
              <a:fillRect/>
            </a:stretch>
          </p:blipFill>
          <p:spPr>
            <a:xfrm>
              <a:off x="2538922" y="7130229"/>
              <a:ext cx="1324341" cy="411123"/>
            </a:xfrm>
            <a:prstGeom prst="rect">
              <a:avLst/>
            </a:prstGeom>
          </p:spPr>
        </p:pic>
        <p:pic>
          <p:nvPicPr>
            <p:cNvPr id="37" name="Picture 36"/>
            <p:cNvPicPr>
              <a:picLocks noChangeAspect="1"/>
            </p:cNvPicPr>
            <p:nvPr/>
          </p:nvPicPr>
          <p:blipFill>
            <a:blip r:embed="rId11"/>
            <a:stretch>
              <a:fillRect/>
            </a:stretch>
          </p:blipFill>
          <p:spPr>
            <a:xfrm>
              <a:off x="11136231" y="7165736"/>
              <a:ext cx="883348" cy="491156"/>
            </a:xfrm>
            <a:prstGeom prst="rect">
              <a:avLst/>
            </a:prstGeom>
          </p:spPr>
        </p:pic>
        <p:pic>
          <p:nvPicPr>
            <p:cNvPr id="41" name="Picture 40"/>
            <p:cNvPicPr>
              <a:picLocks noChangeAspect="1"/>
            </p:cNvPicPr>
            <p:nvPr/>
          </p:nvPicPr>
          <p:blipFill>
            <a:blip r:embed="rId12"/>
            <a:stretch>
              <a:fillRect/>
            </a:stretch>
          </p:blipFill>
          <p:spPr>
            <a:xfrm>
              <a:off x="588490" y="7177041"/>
              <a:ext cx="1584583" cy="380945"/>
            </a:xfrm>
            <a:prstGeom prst="rect">
              <a:avLst/>
            </a:prstGeom>
          </p:spPr>
        </p:pic>
        <p:pic>
          <p:nvPicPr>
            <p:cNvPr id="97" name="Picture 96" descr="Zay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6208" y="7889368"/>
              <a:ext cx="719024" cy="22847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14"/>
            <a:stretch>
              <a:fillRect/>
            </a:stretch>
          </p:blipFill>
          <p:spPr>
            <a:xfrm>
              <a:off x="6678605" y="7447039"/>
              <a:ext cx="621719" cy="247735"/>
            </a:xfrm>
            <a:prstGeom prst="rect">
              <a:avLst/>
            </a:prstGeom>
          </p:spPr>
        </p:pic>
        <p:pic>
          <p:nvPicPr>
            <p:cNvPr id="49" name="Picture 48"/>
            <p:cNvPicPr>
              <a:picLocks noChangeAspect="1"/>
            </p:cNvPicPr>
            <p:nvPr/>
          </p:nvPicPr>
          <p:blipFill>
            <a:blip r:embed="rId15"/>
            <a:stretch>
              <a:fillRect/>
            </a:stretch>
          </p:blipFill>
          <p:spPr>
            <a:xfrm>
              <a:off x="8460794" y="7160940"/>
              <a:ext cx="481958" cy="741109"/>
            </a:xfrm>
            <a:prstGeom prst="rect">
              <a:avLst/>
            </a:prstGeom>
          </p:spPr>
        </p:pic>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31091" y="7070695"/>
              <a:ext cx="783133" cy="783133"/>
            </a:xfrm>
            <a:prstGeom prst="rect">
              <a:avLst/>
            </a:prstGeom>
          </p:spPr>
        </p:pic>
        <p:pic>
          <p:nvPicPr>
            <p:cNvPr id="8" name="Picture 7"/>
            <p:cNvPicPr>
              <a:picLocks noChangeAspect="1"/>
            </p:cNvPicPr>
            <p:nvPr/>
          </p:nvPicPr>
          <p:blipFill>
            <a:blip r:embed="rId17"/>
            <a:stretch>
              <a:fillRect/>
            </a:stretch>
          </p:blipFill>
          <p:spPr>
            <a:xfrm>
              <a:off x="1664661" y="8118321"/>
              <a:ext cx="783980" cy="427225"/>
            </a:xfrm>
            <a:prstGeom prst="rect">
              <a:avLst/>
            </a:prstGeom>
          </p:spPr>
        </p:pic>
        <p:pic>
          <p:nvPicPr>
            <p:cNvPr id="9" name="Picture 8"/>
            <p:cNvPicPr>
              <a:picLocks noChangeAspect="1"/>
            </p:cNvPicPr>
            <p:nvPr/>
          </p:nvPicPr>
          <p:blipFill>
            <a:blip r:embed="rId18"/>
            <a:stretch>
              <a:fillRect/>
            </a:stretch>
          </p:blipFill>
          <p:spPr>
            <a:xfrm>
              <a:off x="5082954" y="7889368"/>
              <a:ext cx="897490" cy="515081"/>
            </a:xfrm>
            <a:prstGeom prst="rect">
              <a:avLst/>
            </a:prstGeom>
          </p:spPr>
        </p:pic>
        <p:pic>
          <p:nvPicPr>
            <p:cNvPr id="11" name="Picture 10"/>
            <p:cNvPicPr>
              <a:picLocks noChangeAspect="1"/>
            </p:cNvPicPr>
            <p:nvPr/>
          </p:nvPicPr>
          <p:blipFill>
            <a:blip r:embed="rId19"/>
            <a:stretch>
              <a:fillRect/>
            </a:stretch>
          </p:blipFill>
          <p:spPr>
            <a:xfrm>
              <a:off x="10721380" y="7912247"/>
              <a:ext cx="1312114" cy="318257"/>
            </a:xfrm>
            <a:prstGeom prst="rect">
              <a:avLst/>
            </a:prstGeom>
          </p:spPr>
        </p:pic>
        <p:pic>
          <p:nvPicPr>
            <p:cNvPr id="12" name="Picture 11"/>
            <p:cNvPicPr>
              <a:picLocks noChangeAspect="1"/>
            </p:cNvPicPr>
            <p:nvPr/>
          </p:nvPicPr>
          <p:blipFill>
            <a:blip r:embed="rId20"/>
            <a:stretch>
              <a:fillRect/>
            </a:stretch>
          </p:blipFill>
          <p:spPr>
            <a:xfrm>
              <a:off x="6022504" y="7730739"/>
              <a:ext cx="1299161" cy="304375"/>
            </a:xfrm>
            <a:prstGeom prst="rect">
              <a:avLst/>
            </a:prstGeom>
          </p:spPr>
        </p:pic>
        <p:pic>
          <p:nvPicPr>
            <p:cNvPr id="13" name="Picture 1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378248" y="8076853"/>
              <a:ext cx="802344" cy="500608"/>
            </a:xfrm>
            <a:prstGeom prst="rect">
              <a:avLst/>
            </a:prstGeom>
          </p:spPr>
        </p:pic>
        <p:pic>
          <p:nvPicPr>
            <p:cNvPr id="14" name="Picture 1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59352" y="8009986"/>
              <a:ext cx="1106744" cy="523859"/>
            </a:xfrm>
            <a:prstGeom prst="rect">
              <a:avLst/>
            </a:prstGeom>
          </p:spPr>
        </p:pic>
        <p:pic>
          <p:nvPicPr>
            <p:cNvPr id="16" name="Picture 15"/>
            <p:cNvPicPr>
              <a:picLocks noChangeAspect="1"/>
            </p:cNvPicPr>
            <p:nvPr/>
          </p:nvPicPr>
          <p:blipFill>
            <a:blip r:embed="rId23"/>
            <a:stretch>
              <a:fillRect/>
            </a:stretch>
          </p:blipFill>
          <p:spPr>
            <a:xfrm>
              <a:off x="10430298" y="8290432"/>
              <a:ext cx="1589281" cy="278821"/>
            </a:xfrm>
            <a:prstGeom prst="rect">
              <a:avLst/>
            </a:prstGeom>
          </p:spPr>
        </p:pic>
        <p:pic>
          <p:nvPicPr>
            <p:cNvPr id="18" name="Picture 17"/>
            <p:cNvPicPr>
              <a:picLocks noChangeAspect="1"/>
            </p:cNvPicPr>
            <p:nvPr/>
          </p:nvPicPr>
          <p:blipFill>
            <a:blip r:embed="rId24"/>
            <a:stretch>
              <a:fillRect/>
            </a:stretch>
          </p:blipFill>
          <p:spPr>
            <a:xfrm>
              <a:off x="8739502" y="7980605"/>
              <a:ext cx="485867" cy="554816"/>
            </a:xfrm>
            <a:prstGeom prst="rect">
              <a:avLst/>
            </a:prstGeom>
          </p:spPr>
        </p:pic>
        <p:pic>
          <p:nvPicPr>
            <p:cNvPr id="3" name="Picture 2"/>
            <p:cNvPicPr>
              <a:picLocks noChangeAspect="1"/>
            </p:cNvPicPr>
            <p:nvPr/>
          </p:nvPicPr>
          <p:blipFill>
            <a:blip r:embed="rId25"/>
            <a:stretch>
              <a:fillRect/>
            </a:stretch>
          </p:blipFill>
          <p:spPr>
            <a:xfrm>
              <a:off x="7316258" y="8174738"/>
              <a:ext cx="1328970" cy="345113"/>
            </a:xfrm>
            <a:prstGeom prst="rect">
              <a:avLst/>
            </a:prstGeom>
          </p:spPr>
        </p:pic>
        <p:pic>
          <p:nvPicPr>
            <p:cNvPr id="15" name="Picture 1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524158" y="7168924"/>
              <a:ext cx="961138" cy="210777"/>
            </a:xfrm>
            <a:prstGeom prst="rect">
              <a:avLst/>
            </a:prstGeom>
          </p:spPr>
        </p:pic>
        <p:pic>
          <p:nvPicPr>
            <p:cNvPr id="28" name="Picture 2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45167" y="8157182"/>
              <a:ext cx="1035648" cy="348495"/>
            </a:xfrm>
            <a:prstGeom prst="rect">
              <a:avLst/>
            </a:prstGeom>
          </p:spPr>
        </p:pic>
        <p:pic>
          <p:nvPicPr>
            <p:cNvPr id="31" name="Picture 3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466651" y="7214600"/>
              <a:ext cx="552722" cy="551368"/>
            </a:xfrm>
            <a:prstGeom prst="rect">
              <a:avLst/>
            </a:prstGeom>
          </p:spPr>
        </p:pic>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005618" y="7570906"/>
              <a:ext cx="765931" cy="421262"/>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309689" y="7788026"/>
              <a:ext cx="1258812" cy="303518"/>
            </a:xfrm>
            <a:prstGeom prst="rect">
              <a:avLst/>
            </a:prstGeom>
          </p:spPr>
        </p:pic>
        <p:pic>
          <p:nvPicPr>
            <p:cNvPr id="70" name="Picture 6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16397" y="8086408"/>
              <a:ext cx="736580" cy="491053"/>
            </a:xfrm>
            <a:prstGeom prst="rect">
              <a:avLst/>
            </a:prstGeom>
          </p:spPr>
        </p:pic>
        <p:pic>
          <p:nvPicPr>
            <p:cNvPr id="104" name="Picture 10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7966" y="7249929"/>
              <a:ext cx="1126541" cy="173939"/>
            </a:xfrm>
            <a:prstGeom prst="rect">
              <a:avLst/>
            </a:prstGeom>
          </p:spPr>
        </p:pic>
      </p:grpSp>
      <p:sp>
        <p:nvSpPr>
          <p:cNvPr id="101" name="Oval 100"/>
          <p:cNvSpPr/>
          <p:nvPr/>
        </p:nvSpPr>
        <p:spPr bwMode="auto">
          <a:xfrm>
            <a:off x="3085052" y="1932097"/>
            <a:ext cx="224074" cy="224074"/>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Oval 106"/>
          <p:cNvSpPr/>
          <p:nvPr/>
        </p:nvSpPr>
        <p:spPr bwMode="auto">
          <a:xfrm>
            <a:off x="3364661" y="1779919"/>
            <a:ext cx="224074" cy="224074"/>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p:cNvSpPr/>
          <p:nvPr/>
        </p:nvSpPr>
        <p:spPr>
          <a:xfrm>
            <a:off x="2623736" y="1588310"/>
            <a:ext cx="625768" cy="600310"/>
          </a:xfrm>
          <a:prstGeom prst="rect">
            <a:avLst/>
          </a:prstGeom>
        </p:spPr>
        <p:txBody>
          <a:bodyPr wrap="none">
            <a:spAutoFit/>
          </a:bodyPr>
          <a:lstStyle/>
          <a:p>
            <a:pPr defTabSz="913927">
              <a:lnSpc>
                <a:spcPct val="90000"/>
              </a:lnSpc>
              <a:spcAft>
                <a:spcPts val="294"/>
              </a:spcAft>
              <a:defRPr/>
            </a:pPr>
            <a:endParaRPr lang="en-US" sz="980" dirty="0">
              <a:gradFill>
                <a:gsLst>
                  <a:gs pos="0">
                    <a:srgbClr val="DE7D09"/>
                  </a:gs>
                  <a:gs pos="100000">
                    <a:srgbClr val="DE7D09"/>
                  </a:gs>
                </a:gsLst>
                <a:lin ang="5400000" scaled="0"/>
              </a:gradFill>
              <a:ea typeface="Segoe UI" pitchFamily="34" charset="0"/>
              <a:cs typeface="Segoe UI" pitchFamily="34" charset="0"/>
            </a:endParaRPr>
          </a:p>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Toronto</a:t>
            </a:r>
          </a:p>
          <a:p>
            <a:pPr defTabSz="913927">
              <a:lnSpc>
                <a:spcPct val="90000"/>
              </a:lnSpc>
              <a:spcAft>
                <a:spcPts val="294"/>
              </a:spcAft>
              <a:defRPr/>
            </a:pPr>
            <a:endParaRPr lang="en-US" sz="1175" dirty="0">
              <a:gradFill>
                <a:gsLst>
                  <a:gs pos="0">
                    <a:srgbClr val="DE7D09"/>
                  </a:gs>
                  <a:gs pos="100000">
                    <a:srgbClr val="DE7D09"/>
                  </a:gs>
                </a:gsLst>
                <a:lin ang="5400000" scaled="0"/>
              </a:gradFill>
              <a:ea typeface="Segoe UI" pitchFamily="34" charset="0"/>
              <a:cs typeface="Segoe UI" pitchFamily="34" charset="0"/>
            </a:endParaRPr>
          </a:p>
        </p:txBody>
      </p:sp>
      <p:sp>
        <p:nvSpPr>
          <p:cNvPr id="109" name="Rectangle 108"/>
          <p:cNvSpPr/>
          <p:nvPr/>
        </p:nvSpPr>
        <p:spPr>
          <a:xfrm>
            <a:off x="3569540" y="1612563"/>
            <a:ext cx="685485" cy="600310"/>
          </a:xfrm>
          <a:prstGeom prst="rect">
            <a:avLst/>
          </a:prstGeom>
        </p:spPr>
        <p:txBody>
          <a:bodyPr wrap="none">
            <a:spAutoFit/>
          </a:bodyPr>
          <a:lstStyle/>
          <a:p>
            <a:pPr defTabSz="913927">
              <a:lnSpc>
                <a:spcPct val="90000"/>
              </a:lnSpc>
              <a:spcAft>
                <a:spcPts val="294"/>
              </a:spcAft>
              <a:defRPr/>
            </a:pPr>
            <a:endParaRPr lang="en-US" sz="980" dirty="0">
              <a:gradFill>
                <a:gsLst>
                  <a:gs pos="0">
                    <a:srgbClr val="DE7D09"/>
                  </a:gs>
                  <a:gs pos="100000">
                    <a:srgbClr val="DE7D09"/>
                  </a:gs>
                </a:gsLst>
                <a:lin ang="5400000" scaled="0"/>
              </a:gradFill>
              <a:ea typeface="Segoe UI" pitchFamily="34" charset="0"/>
              <a:cs typeface="Segoe UI" pitchFamily="34" charset="0"/>
            </a:endParaRPr>
          </a:p>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Montreal</a:t>
            </a:r>
          </a:p>
          <a:p>
            <a:pPr defTabSz="913927">
              <a:lnSpc>
                <a:spcPct val="90000"/>
              </a:lnSpc>
              <a:spcAft>
                <a:spcPts val="294"/>
              </a:spcAft>
              <a:defRPr/>
            </a:pPr>
            <a:endParaRPr lang="en-US" sz="1175" dirty="0">
              <a:gradFill>
                <a:gsLst>
                  <a:gs pos="0">
                    <a:srgbClr val="DE7D09"/>
                  </a:gs>
                  <a:gs pos="100000">
                    <a:srgbClr val="DE7D09"/>
                  </a:gs>
                </a:gsLst>
                <a:lin ang="5400000" scaled="0"/>
              </a:gradFill>
              <a:ea typeface="Segoe UI" pitchFamily="34" charset="0"/>
              <a:cs typeface="Segoe UI" pitchFamily="34" charset="0"/>
            </a:endParaRPr>
          </a:p>
        </p:txBody>
      </p:sp>
      <p:sp>
        <p:nvSpPr>
          <p:cNvPr id="110" name="Oval 109"/>
          <p:cNvSpPr/>
          <p:nvPr/>
        </p:nvSpPr>
        <p:spPr bwMode="auto">
          <a:xfrm>
            <a:off x="3316863" y="1540550"/>
            <a:ext cx="224074" cy="224074"/>
          </a:xfrm>
          <a:prstGeom prst="ellipse">
            <a:avLst/>
          </a:prstGeom>
          <a:solidFill>
            <a:srgbClr val="DE7D09"/>
          </a:solidFill>
          <a:ln w="139700">
            <a:solidFill>
              <a:srgbClr val="DE7D09">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Rectangle 110"/>
          <p:cNvSpPr/>
          <p:nvPr/>
        </p:nvSpPr>
        <p:spPr>
          <a:xfrm>
            <a:off x="3511191" y="1209777"/>
            <a:ext cx="856777" cy="600310"/>
          </a:xfrm>
          <a:prstGeom prst="rect">
            <a:avLst/>
          </a:prstGeom>
        </p:spPr>
        <p:txBody>
          <a:bodyPr wrap="none">
            <a:spAutoFit/>
          </a:bodyPr>
          <a:lstStyle/>
          <a:p>
            <a:pPr defTabSz="913927">
              <a:lnSpc>
                <a:spcPct val="90000"/>
              </a:lnSpc>
              <a:spcAft>
                <a:spcPts val="294"/>
              </a:spcAft>
              <a:defRPr/>
            </a:pPr>
            <a:endParaRPr lang="en-US" sz="980" dirty="0">
              <a:gradFill>
                <a:gsLst>
                  <a:gs pos="0">
                    <a:srgbClr val="DE7D09"/>
                  </a:gs>
                  <a:gs pos="100000">
                    <a:srgbClr val="DE7D09"/>
                  </a:gs>
                </a:gsLst>
                <a:lin ang="5400000" scaled="0"/>
              </a:gradFill>
              <a:ea typeface="Segoe UI" pitchFamily="34" charset="0"/>
              <a:cs typeface="Segoe UI" pitchFamily="34" charset="0"/>
            </a:endParaRPr>
          </a:p>
          <a:p>
            <a:pPr defTabSz="913927">
              <a:lnSpc>
                <a:spcPct val="90000"/>
              </a:lnSpc>
              <a:spcAft>
                <a:spcPts val="294"/>
              </a:spcAft>
              <a:defRPr/>
            </a:pPr>
            <a:r>
              <a:rPr lang="en-US" sz="980" dirty="0">
                <a:gradFill>
                  <a:gsLst>
                    <a:gs pos="0">
                      <a:srgbClr val="DE7D09"/>
                    </a:gs>
                    <a:gs pos="100000">
                      <a:srgbClr val="DE7D09"/>
                    </a:gs>
                  </a:gsLst>
                  <a:lin ang="5400000" scaled="0"/>
                </a:gradFill>
                <a:ea typeface="Segoe UI" pitchFamily="34" charset="0"/>
                <a:cs typeface="Segoe UI" pitchFamily="34" charset="0"/>
              </a:rPr>
              <a:t>Quebec City</a:t>
            </a:r>
          </a:p>
          <a:p>
            <a:pPr defTabSz="913927">
              <a:lnSpc>
                <a:spcPct val="90000"/>
              </a:lnSpc>
              <a:spcAft>
                <a:spcPts val="294"/>
              </a:spcAft>
              <a:defRPr/>
            </a:pPr>
            <a:endParaRPr lang="en-US" sz="1175" dirty="0">
              <a:gradFill>
                <a:gsLst>
                  <a:gs pos="0">
                    <a:srgbClr val="DE7D09"/>
                  </a:gs>
                  <a:gs pos="100000">
                    <a:srgbClr val="DE7D09"/>
                  </a:gs>
                </a:gsLst>
                <a:lin ang="5400000" scaled="0"/>
              </a:gradFill>
              <a:ea typeface="Segoe UI" pitchFamily="34" charset="0"/>
              <a:cs typeface="Segoe UI" pitchFamily="34" charset="0"/>
            </a:endParaRPr>
          </a:p>
        </p:txBody>
      </p:sp>
      <p:pic>
        <p:nvPicPr>
          <p:cNvPr id="112" name="Picture 11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259260" y="6995066"/>
            <a:ext cx="919302" cy="309498"/>
          </a:xfrm>
          <a:prstGeom prst="rect">
            <a:avLst/>
          </a:prstGeom>
        </p:spPr>
      </p:pic>
    </p:spTree>
    <p:extLst>
      <p:ext uri="{BB962C8B-B14F-4D97-AF65-F5344CB8AC3E}">
        <p14:creationId xmlns:p14="http://schemas.microsoft.com/office/powerpoint/2010/main" val="218986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decel="100000" fill="hold" nodeType="clickEffect">
                                  <p:stCondLst>
                                    <p:cond delay="0"/>
                                  </p:stCondLst>
                                  <p:childTnLst>
                                    <p:animMotion origin="layout" path="M -4.75874E-6 7.44439E-7 L -4.75874E-6 -0.27485 " pathEditMode="relative" rAng="0" ptsTypes="AA">
                                      <p:cBhvr>
                                        <p:cTn id="6" dur="1000" fill="hold"/>
                                        <p:tgtEl>
                                          <p:spTgt spid="106"/>
                                        </p:tgtEl>
                                        <p:attrNameLst>
                                          <p:attrName>ppt_x</p:attrName>
                                          <p:attrName>ppt_y</p:attrName>
                                        </p:attrNameLst>
                                      </p:cBhvr>
                                      <p:rCtr x="0" y="-13754"/>
                                    </p:animMotion>
                                  </p:childTnLst>
                                </p:cTn>
                              </p:par>
                              <p:par>
                                <p:cTn id="7" presetID="64" presetClass="path" presetSubtype="0" decel="100000" fill="hold" nodeType="withEffect">
                                  <p:stCondLst>
                                    <p:cond delay="0"/>
                                  </p:stCondLst>
                                  <p:childTnLst>
                                    <p:animMotion origin="layout" path="M -4.75874E-6 7.44439E-7 L -4.75874E-6 -0.27485 " pathEditMode="relative" rAng="0" ptsTypes="AA">
                                      <p:cBhvr>
                                        <p:cTn id="8" dur="1000" fill="hold"/>
                                        <p:tgtEl>
                                          <p:spTgt spid="112"/>
                                        </p:tgtEl>
                                        <p:attrNameLst>
                                          <p:attrName>ppt_x</p:attrName>
                                          <p:attrName>ppt_y</p:attrName>
                                        </p:attrNameLst>
                                      </p:cBhvr>
                                      <p:rCtr x="0" y="-137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98120" y="6256216"/>
            <a:ext cx="1792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Microsoft Azure</a:t>
            </a:r>
          </a:p>
        </p:txBody>
      </p:sp>
      <p:sp>
        <p:nvSpPr>
          <p:cNvPr id="3" name="Title 2"/>
          <p:cNvSpPr>
            <a:spLocks noGrp="1"/>
          </p:cNvSpPr>
          <p:nvPr>
            <p:ph type="title"/>
          </p:nvPr>
        </p:nvSpPr>
        <p:spPr/>
        <p:txBody>
          <a:bodyPr/>
          <a:lstStyle/>
          <a:p>
            <a:r>
              <a:rPr lang="en-US" dirty="0"/>
              <a:t>ExpressRoute Pricing Models</a:t>
            </a:r>
          </a:p>
        </p:txBody>
      </p:sp>
      <p:graphicFrame>
        <p:nvGraphicFramePr>
          <p:cNvPr id="65" name="Table 64"/>
          <p:cNvGraphicFramePr>
            <a:graphicFrameLocks noGrp="1"/>
          </p:cNvGraphicFramePr>
          <p:nvPr>
            <p:extLst/>
          </p:nvPr>
        </p:nvGraphicFramePr>
        <p:xfrm>
          <a:off x="932068" y="1665835"/>
          <a:ext cx="10332280" cy="4419600"/>
        </p:xfrm>
        <a:graphic>
          <a:graphicData uri="http://schemas.openxmlformats.org/drawingml/2006/table">
            <a:tbl>
              <a:tblPr firstRow="1" bandRow="1">
                <a:tableStyleId>{5C22544A-7EE6-4342-B048-85BDC9FD1C3A}</a:tableStyleId>
              </a:tblPr>
              <a:tblGrid>
                <a:gridCol w="10332280">
                  <a:extLst>
                    <a:ext uri="{9D8B030D-6E8A-4147-A177-3AD203B41FA5}">
                      <a16:colId xmlns:a16="http://schemas.microsoft.com/office/drawing/2014/main" val="1095373038"/>
                    </a:ext>
                  </a:extLst>
                </a:gridCol>
              </a:tblGrid>
              <a:tr h="1193514">
                <a:tc>
                  <a:txBody>
                    <a:bodyPr/>
                    <a:lstStyle/>
                    <a:p>
                      <a:pPr marL="285750" indent="-285750">
                        <a:spcAft>
                          <a:spcPts val="600"/>
                        </a:spcAft>
                        <a:buFont typeface="Arial" panose="020B0604020202020204" pitchFamily="34" charset="0"/>
                        <a:buChar char="•"/>
                      </a:pPr>
                      <a:r>
                        <a:rPr lang="en-US" sz="1600" b="0" kern="1200" dirty="0">
                          <a:solidFill>
                            <a:srgbClr val="081C23"/>
                          </a:solidFill>
                          <a:effectLst/>
                          <a:latin typeface="+mn-lt"/>
                          <a:ea typeface="+mn-ea"/>
                          <a:cs typeface="+mn-cs"/>
                        </a:rPr>
                        <a:t>Pricing varies based on speed of the circuit, Zone</a:t>
                      </a:r>
                      <a:r>
                        <a:rPr lang="en-US" sz="1600" b="0" kern="1200" baseline="0" dirty="0">
                          <a:solidFill>
                            <a:srgbClr val="081C23"/>
                          </a:solidFill>
                          <a:effectLst/>
                          <a:latin typeface="+mn-lt"/>
                          <a:ea typeface="+mn-ea"/>
                          <a:cs typeface="+mn-cs"/>
                        </a:rPr>
                        <a:t>, plan type, and whether the customer chooses standard/premium</a:t>
                      </a:r>
                      <a:endParaRPr lang="en-US" sz="1600" b="0" kern="1200" dirty="0">
                        <a:solidFill>
                          <a:srgbClr val="081C23"/>
                        </a:solidFill>
                        <a:effectLst/>
                        <a:latin typeface="+mn-lt"/>
                        <a:ea typeface="+mn-ea"/>
                        <a:cs typeface="+mn-cs"/>
                      </a:endParaRPr>
                    </a:p>
                    <a:p>
                      <a:pPr marL="285750" indent="-285750">
                        <a:spcAft>
                          <a:spcPts val="600"/>
                        </a:spcAft>
                        <a:buFont typeface="Arial" panose="020B0604020202020204" pitchFamily="34" charset="0"/>
                        <a:buChar char="•"/>
                      </a:pPr>
                      <a:r>
                        <a:rPr lang="en-US" sz="1600" b="1" kern="1200" dirty="0">
                          <a:solidFill>
                            <a:srgbClr val="081C23"/>
                          </a:solidFill>
                          <a:effectLst/>
                          <a:latin typeface="+mn-lt"/>
                          <a:ea typeface="+mn-ea"/>
                          <a:cs typeface="+mn-cs"/>
                        </a:rPr>
                        <a:t>Speed</a:t>
                      </a:r>
                      <a:r>
                        <a:rPr lang="en-US" sz="1600" b="0" kern="1200" dirty="0">
                          <a:solidFill>
                            <a:srgbClr val="081C23"/>
                          </a:solidFill>
                          <a:effectLst/>
                          <a:latin typeface="+mn-lt"/>
                          <a:ea typeface="+mn-ea"/>
                          <a:cs typeface="+mn-cs"/>
                        </a:rPr>
                        <a:t>: 50Mbps,</a:t>
                      </a:r>
                      <a:r>
                        <a:rPr lang="en-US" sz="1600" b="0" kern="1200" baseline="0" dirty="0">
                          <a:solidFill>
                            <a:srgbClr val="081C23"/>
                          </a:solidFill>
                          <a:effectLst/>
                          <a:latin typeface="+mn-lt"/>
                          <a:ea typeface="+mn-ea"/>
                          <a:cs typeface="+mn-cs"/>
                        </a:rPr>
                        <a:t> 100Mbps, 200Mbps, 500Mbps, 1Gbps, 2Gbps, 5Gbps and 10Gbps</a:t>
                      </a:r>
                      <a:endParaRPr lang="en-US" sz="1600" b="0" kern="1200" dirty="0">
                        <a:solidFill>
                          <a:srgbClr val="081C23"/>
                        </a:solidFill>
                        <a:effectLst/>
                        <a:latin typeface="+mn-lt"/>
                        <a:ea typeface="+mn-ea"/>
                        <a:cs typeface="+mn-cs"/>
                      </a:endParaRPr>
                    </a:p>
                    <a:p>
                      <a:pPr marL="285750" indent="-285750">
                        <a:spcAft>
                          <a:spcPts val="600"/>
                        </a:spcAft>
                        <a:buFont typeface="Arial" panose="020B0604020202020204" pitchFamily="34" charset="0"/>
                        <a:buChar char="•"/>
                      </a:pPr>
                      <a:r>
                        <a:rPr lang="en-US" sz="1600" b="1" kern="1200" dirty="0">
                          <a:solidFill>
                            <a:srgbClr val="081C23"/>
                          </a:solidFill>
                          <a:effectLst/>
                          <a:latin typeface="+mn-lt"/>
                          <a:ea typeface="+mn-ea"/>
                          <a:cs typeface="+mn-cs"/>
                        </a:rPr>
                        <a:t>Zone</a:t>
                      </a:r>
                      <a:r>
                        <a:rPr lang="en-US" sz="1600" b="0" kern="1200" dirty="0">
                          <a:solidFill>
                            <a:srgbClr val="081C23"/>
                          </a:solidFill>
                          <a:effectLst/>
                          <a:latin typeface="+mn-lt"/>
                          <a:ea typeface="+mn-ea"/>
                          <a:cs typeface="+mn-cs"/>
                        </a:rPr>
                        <a:t>: Zone 1( United States,</a:t>
                      </a:r>
                      <a:r>
                        <a:rPr lang="en-US" sz="1600" b="0" kern="1200" baseline="0" dirty="0">
                          <a:solidFill>
                            <a:srgbClr val="081C23"/>
                          </a:solidFill>
                          <a:effectLst/>
                          <a:latin typeface="+mn-lt"/>
                          <a:ea typeface="+mn-ea"/>
                          <a:cs typeface="+mn-cs"/>
                        </a:rPr>
                        <a:t> Canada, Europe), Zone 2 </a:t>
                      </a:r>
                      <a:r>
                        <a:rPr lang="en-US" sz="1600" b="0" kern="1200" dirty="0">
                          <a:solidFill>
                            <a:srgbClr val="081C23"/>
                          </a:solidFill>
                          <a:effectLst/>
                          <a:latin typeface="+mn-lt"/>
                          <a:ea typeface="+mn-ea"/>
                          <a:cs typeface="+mn-cs"/>
                        </a:rPr>
                        <a:t> (Asia, Australia, NZ)</a:t>
                      </a:r>
                      <a:r>
                        <a:rPr lang="en-US" sz="1600" b="0" kern="1200" baseline="0" dirty="0">
                          <a:solidFill>
                            <a:srgbClr val="081C23"/>
                          </a:solidFill>
                          <a:effectLst/>
                          <a:latin typeface="+mn-lt"/>
                          <a:ea typeface="+mn-ea"/>
                          <a:cs typeface="+mn-cs"/>
                        </a:rPr>
                        <a:t> and Zone 3 (Latin America)</a:t>
                      </a:r>
                      <a:r>
                        <a:rPr lang="en-US" sz="1600" b="0" kern="1200" dirty="0">
                          <a:solidFill>
                            <a:srgbClr val="081C23"/>
                          </a:solidFill>
                          <a:effectLst/>
                          <a:latin typeface="+mn-lt"/>
                          <a:ea typeface="+mn-ea"/>
                          <a:cs typeface="+mn-cs"/>
                        </a:rPr>
                        <a:t> </a:t>
                      </a:r>
                    </a:p>
                    <a:p>
                      <a:pPr marL="285750" indent="-285750">
                        <a:spcAft>
                          <a:spcPts val="600"/>
                        </a:spcAft>
                        <a:buFont typeface="Arial" panose="020B0604020202020204" pitchFamily="34" charset="0"/>
                        <a:buChar char="•"/>
                      </a:pPr>
                      <a:r>
                        <a:rPr lang="en-US" sz="1600" b="1" kern="1200" dirty="0">
                          <a:solidFill>
                            <a:srgbClr val="081C23"/>
                          </a:solidFill>
                          <a:effectLst/>
                          <a:latin typeface="+mn-lt"/>
                          <a:ea typeface="+mn-ea"/>
                          <a:cs typeface="+mn-cs"/>
                        </a:rPr>
                        <a:t>Pricing Model</a:t>
                      </a:r>
                      <a:r>
                        <a:rPr lang="en-US" sz="1600" b="0" kern="1200" dirty="0">
                          <a:solidFill>
                            <a:srgbClr val="081C23"/>
                          </a:solidFill>
                          <a:effectLst/>
                          <a:latin typeface="+mn-lt"/>
                          <a:ea typeface="+mn-ea"/>
                          <a:cs typeface="+mn-cs"/>
                        </a:rPr>
                        <a:t>: </a:t>
                      </a:r>
                    </a:p>
                    <a:p>
                      <a:pPr marL="742950" lvl="1" indent="-285750">
                        <a:spcAft>
                          <a:spcPts val="600"/>
                        </a:spcAft>
                        <a:buFont typeface="Arial" panose="020B0604020202020204" pitchFamily="34" charset="0"/>
                        <a:buChar char="•"/>
                      </a:pPr>
                      <a:r>
                        <a:rPr lang="en-US" sz="1600" b="0" u="sng" kern="1200" dirty="0">
                          <a:solidFill>
                            <a:srgbClr val="081C23"/>
                          </a:solidFill>
                          <a:effectLst/>
                          <a:latin typeface="+mn-lt"/>
                          <a:ea typeface="+mn-ea"/>
                          <a:cs typeface="+mn-cs"/>
                        </a:rPr>
                        <a:t>Unlimited</a:t>
                      </a:r>
                      <a:r>
                        <a:rPr lang="en-US" sz="1600" b="0" kern="1200" dirty="0">
                          <a:solidFill>
                            <a:srgbClr val="081C23"/>
                          </a:solidFill>
                          <a:effectLst/>
                          <a:latin typeface="+mn-lt"/>
                          <a:ea typeface="+mn-ea"/>
                          <a:cs typeface="+mn-cs"/>
                        </a:rPr>
                        <a:t>: Fixed monthly fee. No limits on usage</a:t>
                      </a:r>
                    </a:p>
                    <a:p>
                      <a:pPr marL="742950" lvl="1" indent="-285750">
                        <a:spcAft>
                          <a:spcPts val="600"/>
                        </a:spcAft>
                        <a:buFont typeface="Arial" panose="020B0604020202020204" pitchFamily="34" charset="0"/>
                        <a:buChar char="•"/>
                      </a:pPr>
                      <a:r>
                        <a:rPr lang="en-US" sz="1600" b="0" u="sng" kern="1200" dirty="0">
                          <a:solidFill>
                            <a:srgbClr val="081C23"/>
                          </a:solidFill>
                          <a:effectLst/>
                          <a:latin typeface="+mn-lt"/>
                          <a:ea typeface="+mn-ea"/>
                          <a:cs typeface="+mn-cs"/>
                        </a:rPr>
                        <a:t>Metered</a:t>
                      </a:r>
                      <a:r>
                        <a:rPr lang="en-US" sz="1600" b="0" kern="1200" dirty="0">
                          <a:solidFill>
                            <a:srgbClr val="081C23"/>
                          </a:solidFill>
                          <a:effectLst/>
                          <a:latin typeface="+mn-lt"/>
                          <a:ea typeface="+mn-ea"/>
                          <a:cs typeface="+mn-cs"/>
                        </a:rPr>
                        <a:t>:</a:t>
                      </a:r>
                      <a:r>
                        <a:rPr lang="en-US" sz="1600" b="0" kern="1200" baseline="0" dirty="0">
                          <a:solidFill>
                            <a:srgbClr val="081C23"/>
                          </a:solidFill>
                          <a:effectLst/>
                          <a:latin typeface="+mn-lt"/>
                          <a:ea typeface="+mn-ea"/>
                          <a:cs typeface="+mn-cs"/>
                        </a:rPr>
                        <a:t> Small fixed monthly fee. Charges based on consumption (on a per-GB basis)</a:t>
                      </a:r>
                      <a:endParaRPr lang="en-US" sz="1600" b="0" kern="1200" dirty="0">
                        <a:solidFill>
                          <a:srgbClr val="081C23"/>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1" kern="1200" dirty="0">
                          <a:solidFill>
                            <a:srgbClr val="081C23"/>
                          </a:solidFill>
                          <a:effectLst/>
                          <a:latin typeface="+mn-lt"/>
                          <a:ea typeface="+mn-ea"/>
                          <a:cs typeface="+mn-cs"/>
                        </a:rPr>
                        <a:t>Service Tier</a:t>
                      </a:r>
                      <a:r>
                        <a:rPr lang="en-US" sz="1600" b="0" kern="1200" dirty="0">
                          <a:solidFill>
                            <a:srgbClr val="081C23"/>
                          </a:solidFill>
                          <a:effectLst/>
                          <a:latin typeface="+mn-lt"/>
                          <a:ea typeface="+mn-ea"/>
                          <a:cs typeface="+mn-cs"/>
                        </a:rPr>
                        <a:t>: </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0" u="sng" kern="1200" dirty="0">
                          <a:solidFill>
                            <a:srgbClr val="081C23"/>
                          </a:solidFill>
                          <a:effectLst/>
                          <a:latin typeface="+mn-lt"/>
                          <a:ea typeface="+mn-ea"/>
                          <a:cs typeface="+mn-cs"/>
                        </a:rPr>
                        <a:t>Standard</a:t>
                      </a:r>
                      <a:r>
                        <a:rPr lang="en-US" sz="1600" b="0" kern="1200" dirty="0">
                          <a:solidFill>
                            <a:srgbClr val="081C23"/>
                          </a:solidFill>
                          <a:effectLst/>
                          <a:latin typeface="+mn-lt"/>
                          <a:ea typeface="+mn-ea"/>
                          <a:cs typeface="+mn-cs"/>
                        </a:rPr>
                        <a:t>: Data</a:t>
                      </a:r>
                      <a:r>
                        <a:rPr lang="en-US" sz="1600" b="0" kern="1200" baseline="0" dirty="0">
                          <a:solidFill>
                            <a:srgbClr val="081C23"/>
                          </a:solidFill>
                          <a:effectLst/>
                          <a:latin typeface="+mn-lt"/>
                          <a:ea typeface="+mn-ea"/>
                          <a:cs typeface="+mn-cs"/>
                        </a:rPr>
                        <a:t> transfer within a geo-political region, up to 10 VNETs, up to 4K routes</a:t>
                      </a:r>
                      <a:endParaRPr lang="en-US" sz="1600" b="0" kern="1200" dirty="0">
                        <a:solidFill>
                          <a:srgbClr val="081C23"/>
                        </a:solidFill>
                        <a:effectLst/>
                        <a:latin typeface="+mn-lt"/>
                        <a:ea typeface="+mn-ea"/>
                        <a:cs typeface="+mn-cs"/>
                      </a:endParaRP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0" u="sng" kern="1200" dirty="0">
                          <a:solidFill>
                            <a:srgbClr val="081C23"/>
                          </a:solidFill>
                          <a:effectLst/>
                          <a:latin typeface="+mn-lt"/>
                          <a:ea typeface="+mn-ea"/>
                          <a:cs typeface="+mn-cs"/>
                        </a:rPr>
                        <a:t>Premium</a:t>
                      </a:r>
                      <a:r>
                        <a:rPr lang="en-US" sz="1600" b="0" kern="1200" dirty="0">
                          <a:solidFill>
                            <a:srgbClr val="081C23"/>
                          </a:solidFill>
                          <a:effectLst/>
                          <a:latin typeface="+mn-lt"/>
                          <a:ea typeface="+mn-ea"/>
                          <a:cs typeface="+mn-cs"/>
                        </a:rPr>
                        <a:t>: Data transfer across geo-political regions, up to 100 VNETs,</a:t>
                      </a:r>
                      <a:r>
                        <a:rPr lang="en-US" sz="1600" b="0" kern="1200" baseline="0" dirty="0">
                          <a:solidFill>
                            <a:srgbClr val="081C23"/>
                          </a:solidFill>
                          <a:effectLst/>
                          <a:latin typeface="+mn-lt"/>
                          <a:ea typeface="+mn-ea"/>
                          <a:cs typeface="+mn-cs"/>
                        </a:rPr>
                        <a:t> up to 10K routes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0" kern="1200" dirty="0">
                          <a:solidFill>
                            <a:srgbClr val="081C23"/>
                          </a:solidFill>
                          <a:effectLst/>
                          <a:latin typeface="+mn-lt"/>
                          <a:ea typeface="+mn-ea"/>
                          <a:cs typeface="+mn-cs"/>
                        </a:rPr>
                        <a:t>Customer price points are monthly. However, charges</a:t>
                      </a:r>
                      <a:r>
                        <a:rPr lang="en-US" sz="1600" b="0" kern="1200" baseline="0" dirty="0">
                          <a:solidFill>
                            <a:srgbClr val="081C23"/>
                          </a:solidFill>
                          <a:effectLst/>
                          <a:latin typeface="+mn-lt"/>
                          <a:ea typeface="+mn-ea"/>
                          <a:cs typeface="+mn-cs"/>
                        </a:rPr>
                        <a:t> are pro-rated on an hourly basis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0" kern="1200" baseline="0" dirty="0">
                          <a:solidFill>
                            <a:srgbClr val="081C23"/>
                          </a:solidFill>
                          <a:effectLst/>
                          <a:latin typeface="+mn-lt"/>
                          <a:ea typeface="+mn-ea"/>
                          <a:cs typeface="+mn-cs"/>
                        </a:rPr>
                        <a:t>Available in MOSP, EA, CSP, Open and MPSA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0" kern="1200" baseline="0" dirty="0">
                          <a:solidFill>
                            <a:srgbClr val="081C23"/>
                          </a:solidFill>
                          <a:effectLst/>
                          <a:latin typeface="+mn-lt"/>
                          <a:ea typeface="+mn-ea"/>
                          <a:cs typeface="+mn-cs"/>
                        </a:rPr>
                        <a:t>Premium service is optional for Azure traffic, but mandatory for Office 365 and CRM Online traffic</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0" kern="1200" baseline="0" dirty="0">
                          <a:solidFill>
                            <a:srgbClr val="081C23"/>
                          </a:solidFill>
                          <a:effectLst/>
                          <a:latin typeface="+mn-lt"/>
                          <a:ea typeface="+mn-ea"/>
                          <a:cs typeface="+mn-cs"/>
                        </a:rPr>
                        <a:t>Single EA agreement sufficient for Office 365 and ExpressRoute </a:t>
                      </a:r>
                      <a:endParaRPr lang="en-US" sz="1600" b="0" baseline="0" dirty="0">
                        <a:solidFill>
                          <a:srgbClr val="081C23"/>
                        </a:solidFill>
                      </a:endParaRPr>
                    </a:p>
                  </a:txBody>
                  <a:tcPr anchor="ctr">
                    <a:lnR w="12700" cap="flat" cmpd="sng" algn="ctr">
                      <a:solidFill>
                        <a:srgbClr val="081C23"/>
                      </a:solidFill>
                      <a:prstDash val="solid"/>
                      <a:round/>
                      <a:headEnd type="none" w="med" len="med"/>
                      <a:tailEnd type="none" w="med" len="med"/>
                    </a:lnR>
                    <a:lnT w="12700" cap="flat" cmpd="sng" algn="ctr">
                      <a:solidFill>
                        <a:srgbClr val="081C23"/>
                      </a:solidFill>
                      <a:prstDash val="solid"/>
                      <a:round/>
                      <a:headEnd type="none" w="med" len="med"/>
                      <a:tailEnd type="none" w="med" len="med"/>
                    </a:lnT>
                    <a:lnB w="12700" cap="flat" cmpd="sng" algn="ctr">
                      <a:solidFill>
                        <a:srgbClr val="081C2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22937309"/>
                  </a:ext>
                </a:extLst>
              </a:tr>
            </a:tbl>
          </a:graphicData>
        </a:graphic>
      </p:graphicFrame>
    </p:spTree>
    <p:extLst>
      <p:ext uri="{BB962C8B-B14F-4D97-AF65-F5344CB8AC3E}">
        <p14:creationId xmlns:p14="http://schemas.microsoft.com/office/powerpoint/2010/main" val="306630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98120" y="6256216"/>
            <a:ext cx="1792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Microsoft Azure</a:t>
            </a:r>
          </a:p>
        </p:txBody>
      </p:sp>
      <p:sp>
        <p:nvSpPr>
          <p:cNvPr id="3" name="Title 2"/>
          <p:cNvSpPr>
            <a:spLocks noGrp="1"/>
          </p:cNvSpPr>
          <p:nvPr>
            <p:ph type="title"/>
          </p:nvPr>
        </p:nvSpPr>
        <p:spPr/>
        <p:txBody>
          <a:bodyPr>
            <a:normAutofit/>
          </a:bodyPr>
          <a:lstStyle/>
          <a:p>
            <a:r>
              <a:rPr lang="en-US" dirty="0"/>
              <a:t>Future ExpressRoute Models (Azure)</a:t>
            </a:r>
          </a:p>
        </p:txBody>
      </p:sp>
      <p:graphicFrame>
        <p:nvGraphicFramePr>
          <p:cNvPr id="2" name="Table 1"/>
          <p:cNvGraphicFramePr>
            <a:graphicFrameLocks noGrp="1"/>
          </p:cNvGraphicFramePr>
          <p:nvPr>
            <p:extLst/>
          </p:nvPr>
        </p:nvGraphicFramePr>
        <p:xfrm>
          <a:off x="922476" y="1520110"/>
          <a:ext cx="4696448" cy="1847020"/>
        </p:xfrm>
        <a:graphic>
          <a:graphicData uri="http://schemas.openxmlformats.org/drawingml/2006/table">
            <a:tbl>
              <a:tblPr/>
              <a:tblGrid>
                <a:gridCol w="1174112">
                  <a:extLst>
                    <a:ext uri="{9D8B030D-6E8A-4147-A177-3AD203B41FA5}">
                      <a16:colId xmlns:a16="http://schemas.microsoft.com/office/drawing/2014/main" val="1006516265"/>
                    </a:ext>
                  </a:extLst>
                </a:gridCol>
                <a:gridCol w="1174112">
                  <a:extLst>
                    <a:ext uri="{9D8B030D-6E8A-4147-A177-3AD203B41FA5}">
                      <a16:colId xmlns:a16="http://schemas.microsoft.com/office/drawing/2014/main" val="1255360099"/>
                    </a:ext>
                  </a:extLst>
                </a:gridCol>
                <a:gridCol w="1174112">
                  <a:extLst>
                    <a:ext uri="{9D8B030D-6E8A-4147-A177-3AD203B41FA5}">
                      <a16:colId xmlns:a16="http://schemas.microsoft.com/office/drawing/2014/main" val="713390243"/>
                    </a:ext>
                  </a:extLst>
                </a:gridCol>
                <a:gridCol w="1174112">
                  <a:extLst>
                    <a:ext uri="{9D8B030D-6E8A-4147-A177-3AD203B41FA5}">
                      <a16:colId xmlns:a16="http://schemas.microsoft.com/office/drawing/2014/main" val="265984736"/>
                    </a:ext>
                  </a:extLst>
                </a:gridCol>
              </a:tblGrid>
              <a:tr h="184702">
                <a:tc>
                  <a:txBody>
                    <a:bodyPr/>
                    <a:lstStyle/>
                    <a:p>
                      <a:pPr algn="l" fontAlgn="b"/>
                      <a:endParaRPr lang="en-US" sz="1000" b="0" i="0" u="none" strike="noStrike">
                        <a:solidFill>
                          <a:srgbClr val="000000"/>
                        </a:solidFill>
                        <a:effectLst/>
                        <a:latin typeface="Calibri" panose="020F0502020204030204" pitchFamily="34" charset="0"/>
                      </a:endParaRPr>
                    </a:p>
                  </a:txBody>
                  <a:tcPr marL="4763" marR="4763" marT="476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dirty="0">
                          <a:solidFill>
                            <a:srgbClr val="000000"/>
                          </a:solidFill>
                          <a:effectLst/>
                          <a:latin typeface="Calibri" panose="020F0502020204030204" pitchFamily="34" charset="0"/>
                        </a:rPr>
                        <a:t>Metered Data Plan (Standard)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04300362"/>
                  </a:ext>
                </a:extLst>
              </a:tr>
              <a:tr h="184702">
                <a:tc>
                  <a:txBody>
                    <a:bodyPr/>
                    <a:lstStyle/>
                    <a:p>
                      <a:pPr algn="ctr" fontAlgn="ctr"/>
                      <a:r>
                        <a:rPr lang="en-US" sz="1000" b="1" i="0" u="none" strike="noStrike" dirty="0">
                          <a:solidFill>
                            <a:srgbClr val="000000"/>
                          </a:solidFill>
                          <a:effectLst/>
                          <a:latin typeface="Calibri" panose="020F0502020204030204" pitchFamily="34" charset="0"/>
                        </a:rPr>
                        <a:t>Circuit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dirty="0">
                          <a:solidFill>
                            <a:srgbClr val="000000"/>
                          </a:solidFill>
                          <a:effectLst/>
                          <a:latin typeface="Calibri" panose="020F0502020204030204" pitchFamily="34" charset="0"/>
                        </a:rPr>
                        <a:t>Zone 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81720373"/>
                  </a:ext>
                </a:extLst>
              </a:tr>
              <a:tr h="184702">
                <a:tc>
                  <a:txBody>
                    <a:bodyPr/>
                    <a:lstStyle/>
                    <a:p>
                      <a:pPr algn="ctr" fontAlgn="b"/>
                      <a:r>
                        <a:rPr lang="en-US" sz="1000" b="0" i="0" u="none" strike="noStrike" dirty="0">
                          <a:solidFill>
                            <a:srgbClr val="000000"/>
                          </a:solidFill>
                          <a:effectLst/>
                          <a:latin typeface="Calibri" panose="020F0502020204030204" pitchFamily="34" charset="0"/>
                        </a:rPr>
                        <a:t>50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314037707"/>
                  </a:ext>
                </a:extLst>
              </a:tr>
              <a:tr h="184702">
                <a:tc>
                  <a:txBody>
                    <a:bodyPr/>
                    <a:lstStyle/>
                    <a:p>
                      <a:pPr algn="ctr" fontAlgn="b"/>
                      <a:r>
                        <a:rPr lang="en-US" sz="1000" b="0" i="0" u="none" strike="noStrike">
                          <a:solidFill>
                            <a:srgbClr val="000000"/>
                          </a:solidFill>
                          <a:effectLst/>
                          <a:latin typeface="Calibri" panose="020F0502020204030204" pitchFamily="34" charset="0"/>
                        </a:rPr>
                        <a:t>100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100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100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037823039"/>
                  </a:ext>
                </a:extLst>
              </a:tr>
              <a:tr h="184702">
                <a:tc>
                  <a:txBody>
                    <a:bodyPr/>
                    <a:lstStyle/>
                    <a:p>
                      <a:pPr algn="ctr" fontAlgn="b"/>
                      <a:r>
                        <a:rPr lang="en-US" sz="1000" b="0" i="0" u="none" strike="noStrike">
                          <a:solidFill>
                            <a:srgbClr val="000000"/>
                          </a:solidFill>
                          <a:effectLst/>
                          <a:latin typeface="Calibri" panose="020F0502020204030204" pitchFamily="34" charset="0"/>
                        </a:rPr>
                        <a:t>200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145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145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72477972"/>
                  </a:ext>
                </a:extLst>
              </a:tr>
              <a:tr h="184702">
                <a:tc>
                  <a:txBody>
                    <a:bodyPr/>
                    <a:lstStyle/>
                    <a:p>
                      <a:pPr algn="ctr" fontAlgn="b"/>
                      <a:r>
                        <a:rPr lang="en-US" sz="1000" b="0" i="0" u="none" strike="noStrike">
                          <a:solidFill>
                            <a:srgbClr val="000000"/>
                          </a:solidFill>
                          <a:effectLst/>
                          <a:latin typeface="Calibri" panose="020F0502020204030204" pitchFamily="34" charset="0"/>
                        </a:rPr>
                        <a:t>500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290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290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019039784"/>
                  </a:ext>
                </a:extLst>
              </a:tr>
              <a:tr h="184702">
                <a:tc>
                  <a:txBody>
                    <a:bodyPr/>
                    <a:lstStyle/>
                    <a:p>
                      <a:pPr algn="ctr" fontAlgn="b"/>
                      <a:r>
                        <a:rPr lang="en-US" sz="1000" b="0" i="0" u="none" strike="noStrike">
                          <a:solidFill>
                            <a:srgbClr val="000000"/>
                          </a:solidFill>
                          <a:effectLst/>
                          <a:latin typeface="Calibri" panose="020F0502020204030204" pitchFamily="34" charset="0"/>
                        </a:rPr>
                        <a:t>1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436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436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436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977118414"/>
                  </a:ext>
                </a:extLst>
              </a:tr>
              <a:tr h="184702">
                <a:tc>
                  <a:txBody>
                    <a:bodyPr/>
                    <a:lstStyle/>
                    <a:p>
                      <a:pPr algn="ctr" fontAlgn="b"/>
                      <a:r>
                        <a:rPr lang="en-US" sz="1000" b="0" i="0" u="none" strike="noStrike">
                          <a:solidFill>
                            <a:srgbClr val="000000"/>
                          </a:solidFill>
                          <a:effectLst/>
                          <a:latin typeface="Calibri" panose="020F0502020204030204" pitchFamily="34" charset="0"/>
                        </a:rPr>
                        <a:t>2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872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872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426249010"/>
                  </a:ext>
                </a:extLst>
              </a:tr>
              <a:tr h="184702">
                <a:tc>
                  <a:txBody>
                    <a:bodyPr/>
                    <a:lstStyle/>
                    <a:p>
                      <a:pPr algn="ctr" fontAlgn="b"/>
                      <a:r>
                        <a:rPr lang="en-US" sz="1000" b="0" i="0" u="none" strike="noStrike">
                          <a:solidFill>
                            <a:srgbClr val="000000"/>
                          </a:solidFill>
                          <a:effectLst/>
                          <a:latin typeface="Calibri" panose="020F0502020204030204" pitchFamily="34" charset="0"/>
                        </a:rPr>
                        <a:t>5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dirty="0">
                          <a:solidFill>
                            <a:srgbClr val="000000"/>
                          </a:solidFill>
                          <a:effectLst/>
                          <a:latin typeface="Calibri" panose="020F0502020204030204" pitchFamily="34" charset="0"/>
                        </a:rPr>
                        <a:t> $      2,180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2,180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220674965"/>
                  </a:ext>
                </a:extLst>
              </a:tr>
              <a:tr h="184702">
                <a:tc>
                  <a:txBody>
                    <a:bodyPr/>
                    <a:lstStyle/>
                    <a:p>
                      <a:pPr algn="ctr" fontAlgn="b"/>
                      <a:r>
                        <a:rPr lang="en-US" sz="1000" b="0" i="0" u="none" strike="noStrike">
                          <a:solidFill>
                            <a:srgbClr val="000000"/>
                          </a:solidFill>
                          <a:effectLst/>
                          <a:latin typeface="Calibri" panose="020F0502020204030204" pitchFamily="34" charset="0"/>
                        </a:rPr>
                        <a:t>10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Calibri" panose="020F0502020204030204" pitchFamily="34" charset="0"/>
                        </a:rPr>
                        <a:t> $      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Calibri" panose="020F0502020204030204" pitchFamily="34" charset="0"/>
                        </a:rPr>
                        <a:t> $      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56331250"/>
                  </a:ext>
                </a:extLst>
              </a:tr>
            </a:tbl>
          </a:graphicData>
        </a:graphic>
      </p:graphicFrame>
      <p:graphicFrame>
        <p:nvGraphicFramePr>
          <p:cNvPr id="4" name="Table 3"/>
          <p:cNvGraphicFramePr>
            <a:graphicFrameLocks noGrp="1"/>
          </p:cNvGraphicFramePr>
          <p:nvPr>
            <p:extLst/>
          </p:nvPr>
        </p:nvGraphicFramePr>
        <p:xfrm>
          <a:off x="922476" y="3687617"/>
          <a:ext cx="4696448" cy="1919130"/>
        </p:xfrm>
        <a:graphic>
          <a:graphicData uri="http://schemas.openxmlformats.org/drawingml/2006/table">
            <a:tbl>
              <a:tblPr/>
              <a:tblGrid>
                <a:gridCol w="1174112">
                  <a:extLst>
                    <a:ext uri="{9D8B030D-6E8A-4147-A177-3AD203B41FA5}">
                      <a16:colId xmlns:a16="http://schemas.microsoft.com/office/drawing/2014/main" val="3394282446"/>
                    </a:ext>
                  </a:extLst>
                </a:gridCol>
                <a:gridCol w="1174112">
                  <a:extLst>
                    <a:ext uri="{9D8B030D-6E8A-4147-A177-3AD203B41FA5}">
                      <a16:colId xmlns:a16="http://schemas.microsoft.com/office/drawing/2014/main" val="951925166"/>
                    </a:ext>
                  </a:extLst>
                </a:gridCol>
                <a:gridCol w="1174112">
                  <a:extLst>
                    <a:ext uri="{9D8B030D-6E8A-4147-A177-3AD203B41FA5}">
                      <a16:colId xmlns:a16="http://schemas.microsoft.com/office/drawing/2014/main" val="2218208407"/>
                    </a:ext>
                  </a:extLst>
                </a:gridCol>
                <a:gridCol w="1174112">
                  <a:extLst>
                    <a:ext uri="{9D8B030D-6E8A-4147-A177-3AD203B41FA5}">
                      <a16:colId xmlns:a16="http://schemas.microsoft.com/office/drawing/2014/main" val="4241649917"/>
                    </a:ext>
                  </a:extLst>
                </a:gridCol>
              </a:tblGrid>
              <a:tr h="191913">
                <a:tc>
                  <a:txBody>
                    <a:bodyPr/>
                    <a:lstStyle/>
                    <a:p>
                      <a:pPr algn="l" fontAlgn="b"/>
                      <a:endParaRPr lang="en-US" sz="1000" b="0" i="0" u="none" strike="noStrike">
                        <a:solidFill>
                          <a:srgbClr val="000000"/>
                        </a:solidFill>
                        <a:effectLst/>
                        <a:latin typeface="Calibri" panose="020F0502020204030204" pitchFamily="34" charset="0"/>
                      </a:endParaRPr>
                    </a:p>
                  </a:txBody>
                  <a:tcPr marL="4763" marR="4763" marT="476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a:solidFill>
                            <a:srgbClr val="000000"/>
                          </a:solidFill>
                          <a:effectLst/>
                          <a:latin typeface="Calibri" panose="020F0502020204030204" pitchFamily="34" charset="0"/>
                        </a:rPr>
                        <a:t>Unlimited Data Plan (Standard)</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07339190"/>
                  </a:ext>
                </a:extLst>
              </a:tr>
              <a:tr h="191913">
                <a:tc>
                  <a:txBody>
                    <a:bodyPr/>
                    <a:lstStyle/>
                    <a:p>
                      <a:pPr algn="ctr" fontAlgn="ctr"/>
                      <a:r>
                        <a:rPr lang="en-US" sz="1000" b="1" i="0" u="none" strike="noStrike">
                          <a:solidFill>
                            <a:srgbClr val="000000"/>
                          </a:solidFill>
                          <a:effectLst/>
                          <a:latin typeface="Calibri" panose="020F0502020204030204" pitchFamily="34" charset="0"/>
                        </a:rPr>
                        <a:t>Cicuit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57576294"/>
                  </a:ext>
                </a:extLst>
              </a:tr>
              <a:tr h="191913">
                <a:tc>
                  <a:txBody>
                    <a:bodyPr/>
                    <a:lstStyle/>
                    <a:p>
                      <a:pPr algn="ctr" fontAlgn="b"/>
                      <a:r>
                        <a:rPr lang="en-US" sz="1000" b="0" i="0" u="none" strike="noStrike" dirty="0">
                          <a:solidFill>
                            <a:srgbClr val="000000"/>
                          </a:solidFill>
                          <a:effectLst/>
                          <a:latin typeface="Calibri" panose="020F0502020204030204" pitchFamily="34" charset="0"/>
                        </a:rPr>
                        <a:t>50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610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872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74822776"/>
                  </a:ext>
                </a:extLst>
              </a:tr>
              <a:tr h="191913">
                <a:tc>
                  <a:txBody>
                    <a:bodyPr/>
                    <a:lstStyle/>
                    <a:p>
                      <a:pPr algn="ctr" fontAlgn="b"/>
                      <a:r>
                        <a:rPr lang="en-US" sz="1000" b="0" i="0" u="none" strike="noStrike">
                          <a:solidFill>
                            <a:srgbClr val="000000"/>
                          </a:solidFill>
                          <a:effectLst/>
                          <a:latin typeface="Calibri" panose="020F0502020204030204" pitchFamily="34" charset="0"/>
                        </a:rPr>
                        <a:t>100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1,230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28082758"/>
                  </a:ext>
                </a:extLst>
              </a:tr>
              <a:tr h="191913">
                <a:tc>
                  <a:txBody>
                    <a:bodyPr/>
                    <a:lstStyle/>
                    <a:p>
                      <a:pPr algn="ctr" fontAlgn="b"/>
                      <a:r>
                        <a:rPr lang="en-US" sz="1000" b="0" i="0" u="none" strike="noStrike">
                          <a:solidFill>
                            <a:srgbClr val="000000"/>
                          </a:solidFill>
                          <a:effectLst/>
                          <a:latin typeface="Calibri" panose="020F0502020204030204" pitchFamily="34" charset="0"/>
                        </a:rPr>
                        <a:t>200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1,150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3,220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24084050"/>
                  </a:ext>
                </a:extLst>
              </a:tr>
              <a:tr h="191913">
                <a:tc>
                  <a:txBody>
                    <a:bodyPr/>
                    <a:lstStyle/>
                    <a:p>
                      <a:pPr algn="ctr" fontAlgn="b"/>
                      <a:r>
                        <a:rPr lang="en-US" sz="1000" b="0" i="0" u="none" strike="noStrike">
                          <a:solidFill>
                            <a:srgbClr val="000000"/>
                          </a:solidFill>
                          <a:effectLst/>
                          <a:latin typeface="Calibri" panose="020F0502020204030204" pitchFamily="34" charset="0"/>
                        </a:rPr>
                        <a:t>500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2,750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5,200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5,200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65536125"/>
                  </a:ext>
                </a:extLst>
              </a:tr>
              <a:tr h="191913">
                <a:tc>
                  <a:txBody>
                    <a:bodyPr/>
                    <a:lstStyle/>
                    <a:p>
                      <a:pPr algn="ctr" fontAlgn="b"/>
                      <a:r>
                        <a:rPr lang="en-US" sz="1000" b="0" i="0" u="none" strike="noStrike">
                          <a:solidFill>
                            <a:srgbClr val="000000"/>
                          </a:solidFill>
                          <a:effectLst/>
                          <a:latin typeface="Calibri" panose="020F0502020204030204" pitchFamily="34" charset="0"/>
                        </a:rPr>
                        <a:t>1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5,700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8,700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8,700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50819397"/>
                  </a:ext>
                </a:extLst>
              </a:tr>
              <a:tr h="191913">
                <a:tc>
                  <a:txBody>
                    <a:bodyPr/>
                    <a:lstStyle/>
                    <a:p>
                      <a:pPr algn="ctr" fontAlgn="b"/>
                      <a:r>
                        <a:rPr lang="en-US" sz="1000" b="0" i="0" u="none" strike="noStrike">
                          <a:solidFill>
                            <a:srgbClr val="000000"/>
                          </a:solidFill>
                          <a:effectLst/>
                          <a:latin typeface="Calibri" panose="020F0502020204030204" pitchFamily="34" charset="0"/>
                        </a:rPr>
                        <a:t>2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11,400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17,400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17,400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03901152"/>
                  </a:ext>
                </a:extLst>
              </a:tr>
              <a:tr h="191913">
                <a:tc>
                  <a:txBody>
                    <a:bodyPr/>
                    <a:lstStyle/>
                    <a:p>
                      <a:pPr algn="ctr" fontAlgn="b"/>
                      <a:r>
                        <a:rPr lang="en-US" sz="1000" b="0" i="0" u="none" strike="noStrike">
                          <a:solidFill>
                            <a:srgbClr val="000000"/>
                          </a:solidFill>
                          <a:effectLst/>
                          <a:latin typeface="Calibri" panose="020F0502020204030204" pitchFamily="34" charset="0"/>
                        </a:rPr>
                        <a:t>5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25,650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41,000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41,000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12526937"/>
                  </a:ext>
                </a:extLst>
              </a:tr>
              <a:tr h="191913">
                <a:tc>
                  <a:txBody>
                    <a:bodyPr/>
                    <a:lstStyle/>
                    <a:p>
                      <a:pPr algn="ctr" fontAlgn="b"/>
                      <a:r>
                        <a:rPr lang="en-US" sz="1000" b="0" i="0" u="none" strike="noStrike">
                          <a:solidFill>
                            <a:srgbClr val="000000"/>
                          </a:solidFill>
                          <a:effectLst/>
                          <a:latin typeface="Calibri" panose="020F0502020204030204" pitchFamily="34" charset="0"/>
                        </a:rPr>
                        <a:t>10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51,300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82,000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82,000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16802522"/>
                  </a:ext>
                </a:extLst>
              </a:tr>
            </a:tbl>
          </a:graphicData>
        </a:graphic>
      </p:graphicFrame>
      <p:graphicFrame>
        <p:nvGraphicFramePr>
          <p:cNvPr id="5" name="Table 4"/>
          <p:cNvGraphicFramePr>
            <a:graphicFrameLocks noGrp="1"/>
          </p:cNvGraphicFramePr>
          <p:nvPr>
            <p:extLst/>
          </p:nvPr>
        </p:nvGraphicFramePr>
        <p:xfrm>
          <a:off x="6586328" y="1520114"/>
          <a:ext cx="4691272" cy="1836914"/>
        </p:xfrm>
        <a:graphic>
          <a:graphicData uri="http://schemas.openxmlformats.org/drawingml/2006/table">
            <a:tbl>
              <a:tblPr/>
              <a:tblGrid>
                <a:gridCol w="1172818">
                  <a:extLst>
                    <a:ext uri="{9D8B030D-6E8A-4147-A177-3AD203B41FA5}">
                      <a16:colId xmlns:a16="http://schemas.microsoft.com/office/drawing/2014/main" val="31219554"/>
                    </a:ext>
                  </a:extLst>
                </a:gridCol>
                <a:gridCol w="1172818">
                  <a:extLst>
                    <a:ext uri="{9D8B030D-6E8A-4147-A177-3AD203B41FA5}">
                      <a16:colId xmlns:a16="http://schemas.microsoft.com/office/drawing/2014/main" val="3357045031"/>
                    </a:ext>
                  </a:extLst>
                </a:gridCol>
                <a:gridCol w="1172818">
                  <a:extLst>
                    <a:ext uri="{9D8B030D-6E8A-4147-A177-3AD203B41FA5}">
                      <a16:colId xmlns:a16="http://schemas.microsoft.com/office/drawing/2014/main" val="1610594281"/>
                    </a:ext>
                  </a:extLst>
                </a:gridCol>
                <a:gridCol w="1172818">
                  <a:extLst>
                    <a:ext uri="{9D8B030D-6E8A-4147-A177-3AD203B41FA5}">
                      <a16:colId xmlns:a16="http://schemas.microsoft.com/office/drawing/2014/main" val="1564729730"/>
                    </a:ext>
                  </a:extLst>
                </a:gridCol>
              </a:tblGrid>
              <a:tr h="175325">
                <a:tc>
                  <a:txBody>
                    <a:bodyPr/>
                    <a:lstStyle/>
                    <a:p>
                      <a:pPr algn="l" fontAlgn="b"/>
                      <a:endParaRPr lang="en-US" sz="1000" b="0" i="0" u="none" strike="noStrike">
                        <a:solidFill>
                          <a:srgbClr val="000000"/>
                        </a:solidFill>
                        <a:effectLst/>
                        <a:latin typeface="Calibri" panose="020F0502020204030204" pitchFamily="34" charset="0"/>
                      </a:endParaRPr>
                    </a:p>
                  </a:txBody>
                  <a:tcPr marL="4763" marR="4763" marT="476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a:solidFill>
                            <a:srgbClr val="000000"/>
                          </a:solidFill>
                          <a:effectLst/>
                          <a:latin typeface="Calibri" panose="020F0502020204030204" pitchFamily="34" charset="0"/>
                        </a:rPr>
                        <a:t>Metered Data Plan (Premium)</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509476"/>
                  </a:ext>
                </a:extLst>
              </a:tr>
              <a:tr h="184621">
                <a:tc>
                  <a:txBody>
                    <a:bodyPr/>
                    <a:lstStyle/>
                    <a:p>
                      <a:pPr algn="ctr" fontAlgn="ctr"/>
                      <a:r>
                        <a:rPr lang="en-US" sz="1000" b="1" i="0" u="none" strike="noStrike">
                          <a:solidFill>
                            <a:srgbClr val="000000"/>
                          </a:solidFill>
                          <a:effectLst/>
                          <a:latin typeface="Calibri" panose="020F0502020204030204" pitchFamily="34" charset="0"/>
                        </a:rPr>
                        <a:t>Cicuit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42242968"/>
                  </a:ext>
                </a:extLst>
              </a:tr>
              <a:tr h="184621">
                <a:tc>
                  <a:txBody>
                    <a:bodyPr/>
                    <a:lstStyle/>
                    <a:p>
                      <a:pPr algn="ctr" fontAlgn="b"/>
                      <a:r>
                        <a:rPr lang="en-US" sz="1000" b="0" i="0" u="none" strike="noStrike" dirty="0">
                          <a:solidFill>
                            <a:srgbClr val="000000"/>
                          </a:solidFill>
                          <a:effectLst/>
                          <a:latin typeface="Calibri" panose="020F0502020204030204" pitchFamily="34" charset="0"/>
                        </a:rPr>
                        <a:t>50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130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78775267"/>
                  </a:ext>
                </a:extLst>
              </a:tr>
              <a:tr h="184621">
                <a:tc>
                  <a:txBody>
                    <a:bodyPr/>
                    <a:lstStyle/>
                    <a:p>
                      <a:pPr algn="ctr" fontAlgn="b"/>
                      <a:r>
                        <a:rPr lang="en-US" sz="1000" b="0" i="0" u="none" strike="noStrike">
                          <a:solidFill>
                            <a:srgbClr val="000000"/>
                          </a:solidFill>
                          <a:effectLst/>
                          <a:latin typeface="Calibri" panose="020F0502020204030204" pitchFamily="34" charset="0"/>
                        </a:rPr>
                        <a:t>100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92278576"/>
                  </a:ext>
                </a:extLst>
              </a:tr>
              <a:tr h="184621">
                <a:tc>
                  <a:txBody>
                    <a:bodyPr/>
                    <a:lstStyle/>
                    <a:p>
                      <a:pPr algn="ctr" fontAlgn="b"/>
                      <a:r>
                        <a:rPr lang="en-US" sz="1000" b="0" i="0" u="none" strike="noStrike">
                          <a:solidFill>
                            <a:srgbClr val="000000"/>
                          </a:solidFill>
                          <a:effectLst/>
                          <a:latin typeface="Calibri" panose="020F0502020204030204" pitchFamily="34" charset="0"/>
                        </a:rPr>
                        <a:t>200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295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314197243"/>
                  </a:ext>
                </a:extLst>
              </a:tr>
              <a:tr h="184621">
                <a:tc>
                  <a:txBody>
                    <a:bodyPr/>
                    <a:lstStyle/>
                    <a:p>
                      <a:pPr algn="ctr" fontAlgn="b"/>
                      <a:r>
                        <a:rPr lang="en-US" sz="1000" b="0" i="0" u="none" strike="noStrike">
                          <a:solidFill>
                            <a:srgbClr val="000000"/>
                          </a:solidFill>
                          <a:effectLst/>
                          <a:latin typeface="Calibri" panose="020F0502020204030204" pitchFamily="34" charset="0"/>
                        </a:rPr>
                        <a:t>500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690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1,090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1,090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55399665"/>
                  </a:ext>
                </a:extLst>
              </a:tr>
              <a:tr h="184621">
                <a:tc>
                  <a:txBody>
                    <a:bodyPr/>
                    <a:lstStyle/>
                    <a:p>
                      <a:pPr algn="ctr" fontAlgn="b"/>
                      <a:r>
                        <a:rPr lang="en-US" sz="1000" b="0" i="0" u="none" strike="noStrike">
                          <a:solidFill>
                            <a:srgbClr val="000000"/>
                          </a:solidFill>
                          <a:effectLst/>
                          <a:latin typeface="Calibri" panose="020F0502020204030204" pitchFamily="34" charset="0"/>
                        </a:rPr>
                        <a:t>1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1,186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1,886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1,886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4644999"/>
                  </a:ext>
                </a:extLst>
              </a:tr>
              <a:tr h="184621">
                <a:tc>
                  <a:txBody>
                    <a:bodyPr/>
                    <a:lstStyle/>
                    <a:p>
                      <a:pPr algn="ctr" fontAlgn="b"/>
                      <a:r>
                        <a:rPr lang="en-US" sz="1000" b="0" i="0" u="none" strike="noStrike">
                          <a:solidFill>
                            <a:srgbClr val="000000"/>
                          </a:solidFill>
                          <a:effectLst/>
                          <a:latin typeface="Calibri" panose="020F0502020204030204" pitchFamily="34" charset="0"/>
                        </a:rPr>
                        <a:t>2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2,372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3,122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3,122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7201260"/>
                  </a:ext>
                </a:extLst>
              </a:tr>
              <a:tr h="184621">
                <a:tc>
                  <a:txBody>
                    <a:bodyPr/>
                    <a:lstStyle/>
                    <a:p>
                      <a:pPr algn="ctr" fontAlgn="b"/>
                      <a:r>
                        <a:rPr lang="en-US" sz="1000" b="0" i="0" u="none" strike="noStrike">
                          <a:solidFill>
                            <a:srgbClr val="000000"/>
                          </a:solidFill>
                          <a:effectLst/>
                          <a:latin typeface="Calibri" panose="020F0502020204030204" pitchFamily="34" charset="0"/>
                        </a:rPr>
                        <a:t>5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08176952"/>
                  </a:ext>
                </a:extLst>
              </a:tr>
              <a:tr h="184621">
                <a:tc>
                  <a:txBody>
                    <a:bodyPr/>
                    <a:lstStyle/>
                    <a:p>
                      <a:pPr algn="ctr" fontAlgn="b"/>
                      <a:r>
                        <a:rPr lang="en-US" sz="1000" b="0" i="0" u="none" strike="noStrike">
                          <a:solidFill>
                            <a:srgbClr val="000000"/>
                          </a:solidFill>
                          <a:effectLst/>
                          <a:latin typeface="Calibri" panose="020F0502020204030204" pitchFamily="34" charset="0"/>
                        </a:rPr>
                        <a:t>10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425126"/>
                  </a:ext>
                </a:extLst>
              </a:tr>
            </a:tbl>
          </a:graphicData>
        </a:graphic>
      </p:graphicFrame>
      <p:graphicFrame>
        <p:nvGraphicFramePr>
          <p:cNvPr id="9" name="Table 8"/>
          <p:cNvGraphicFramePr>
            <a:graphicFrameLocks noGrp="1"/>
          </p:cNvGraphicFramePr>
          <p:nvPr>
            <p:extLst/>
          </p:nvPr>
        </p:nvGraphicFramePr>
        <p:xfrm>
          <a:off x="6586328" y="3687617"/>
          <a:ext cx="4691272" cy="1836914"/>
        </p:xfrm>
        <a:graphic>
          <a:graphicData uri="http://schemas.openxmlformats.org/drawingml/2006/table">
            <a:tbl>
              <a:tblPr/>
              <a:tblGrid>
                <a:gridCol w="1172818">
                  <a:extLst>
                    <a:ext uri="{9D8B030D-6E8A-4147-A177-3AD203B41FA5}">
                      <a16:colId xmlns:a16="http://schemas.microsoft.com/office/drawing/2014/main" val="31219554"/>
                    </a:ext>
                  </a:extLst>
                </a:gridCol>
                <a:gridCol w="1172818">
                  <a:extLst>
                    <a:ext uri="{9D8B030D-6E8A-4147-A177-3AD203B41FA5}">
                      <a16:colId xmlns:a16="http://schemas.microsoft.com/office/drawing/2014/main" val="3357045031"/>
                    </a:ext>
                  </a:extLst>
                </a:gridCol>
                <a:gridCol w="1172818">
                  <a:extLst>
                    <a:ext uri="{9D8B030D-6E8A-4147-A177-3AD203B41FA5}">
                      <a16:colId xmlns:a16="http://schemas.microsoft.com/office/drawing/2014/main" val="1610594281"/>
                    </a:ext>
                  </a:extLst>
                </a:gridCol>
                <a:gridCol w="1172818">
                  <a:extLst>
                    <a:ext uri="{9D8B030D-6E8A-4147-A177-3AD203B41FA5}">
                      <a16:colId xmlns:a16="http://schemas.microsoft.com/office/drawing/2014/main" val="1564729730"/>
                    </a:ext>
                  </a:extLst>
                </a:gridCol>
              </a:tblGrid>
              <a:tr h="175325">
                <a:tc>
                  <a:txBody>
                    <a:bodyPr/>
                    <a:lstStyle/>
                    <a:p>
                      <a:pPr algn="l" fontAlgn="b"/>
                      <a:endParaRPr lang="en-US" sz="1000" b="0" i="0" u="none" strike="noStrike" dirty="0">
                        <a:solidFill>
                          <a:srgbClr val="000000"/>
                        </a:solidFill>
                        <a:effectLst/>
                        <a:latin typeface="Calibri" panose="020F0502020204030204" pitchFamily="34" charset="0"/>
                      </a:endParaRPr>
                    </a:p>
                  </a:txBody>
                  <a:tcPr marL="4763" marR="4763" marT="476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dirty="0">
                          <a:solidFill>
                            <a:srgbClr val="000000"/>
                          </a:solidFill>
                          <a:effectLst/>
                          <a:latin typeface="Calibri" panose="020F0502020204030204" pitchFamily="34" charset="0"/>
                        </a:rPr>
                        <a:t>Unlimited Data Plan (Premium)</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509476"/>
                  </a:ext>
                </a:extLst>
              </a:tr>
              <a:tr h="184621">
                <a:tc>
                  <a:txBody>
                    <a:bodyPr/>
                    <a:lstStyle/>
                    <a:p>
                      <a:pPr algn="ctr" fontAlgn="ctr"/>
                      <a:r>
                        <a:rPr lang="en-US" sz="1000" b="1" i="0" u="none" strike="noStrike" dirty="0">
                          <a:solidFill>
                            <a:srgbClr val="000000"/>
                          </a:solidFill>
                          <a:effectLst/>
                          <a:latin typeface="Calibri" panose="020F0502020204030204" pitchFamily="34" charset="0"/>
                        </a:rPr>
                        <a:t>Circuit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dirty="0">
                          <a:solidFill>
                            <a:srgbClr val="000000"/>
                          </a:solidFill>
                          <a:effectLst/>
                          <a:latin typeface="Calibri" panose="020F0502020204030204" pitchFamily="34" charset="0"/>
                        </a:rPr>
                        <a:t>Zone 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42242968"/>
                  </a:ext>
                </a:extLst>
              </a:tr>
              <a:tr h="184621">
                <a:tc>
                  <a:txBody>
                    <a:bodyPr/>
                    <a:lstStyle/>
                    <a:p>
                      <a:pPr algn="ctr" fontAlgn="b"/>
                      <a:r>
                        <a:rPr lang="en-US" sz="1000" b="0" i="0" u="none" strike="noStrike" dirty="0">
                          <a:solidFill>
                            <a:srgbClr val="000000"/>
                          </a:solidFill>
                          <a:effectLst/>
                          <a:latin typeface="Calibri" panose="020F0502020204030204" pitchFamily="34" charset="0"/>
                        </a:rPr>
                        <a:t>50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710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972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78775267"/>
                  </a:ext>
                </a:extLst>
              </a:tr>
              <a:tr h="184621">
                <a:tc>
                  <a:txBody>
                    <a:bodyPr/>
                    <a:lstStyle/>
                    <a:p>
                      <a:pPr algn="ctr" fontAlgn="b"/>
                      <a:r>
                        <a:rPr lang="en-US" sz="1000" b="0" i="0" u="none" strike="noStrike" dirty="0">
                          <a:solidFill>
                            <a:srgbClr val="000000"/>
                          </a:solidFill>
                          <a:effectLst/>
                          <a:latin typeface="Calibri" panose="020F0502020204030204" pitchFamily="34" charset="0"/>
                        </a:rPr>
                        <a:t>100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1,405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1,475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92278576"/>
                  </a:ext>
                </a:extLst>
              </a:tr>
              <a:tr h="184621">
                <a:tc>
                  <a:txBody>
                    <a:bodyPr/>
                    <a:lstStyle/>
                    <a:p>
                      <a:pPr algn="ctr" fontAlgn="b"/>
                      <a:r>
                        <a:rPr lang="en-US" sz="1000" b="0" i="0" u="none" strike="noStrike">
                          <a:solidFill>
                            <a:srgbClr val="000000"/>
                          </a:solidFill>
                          <a:effectLst/>
                          <a:latin typeface="Calibri" panose="020F0502020204030204" pitchFamily="34" charset="0"/>
                        </a:rPr>
                        <a:t>200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2,600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3,520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314197243"/>
                  </a:ext>
                </a:extLst>
              </a:tr>
              <a:tr h="184621">
                <a:tc>
                  <a:txBody>
                    <a:bodyPr/>
                    <a:lstStyle/>
                    <a:p>
                      <a:pPr algn="ctr" fontAlgn="b"/>
                      <a:r>
                        <a:rPr lang="en-US" sz="1000" b="0" i="0" u="none" strike="noStrike">
                          <a:solidFill>
                            <a:srgbClr val="000000"/>
                          </a:solidFill>
                          <a:effectLst/>
                          <a:latin typeface="Calibri" panose="020F0502020204030204" pitchFamily="34" charset="0"/>
                        </a:rPr>
                        <a:t>500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3,150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55399665"/>
                  </a:ext>
                </a:extLst>
              </a:tr>
              <a:tr h="184621">
                <a:tc>
                  <a:txBody>
                    <a:bodyPr/>
                    <a:lstStyle/>
                    <a:p>
                      <a:pPr algn="ctr" fontAlgn="b"/>
                      <a:r>
                        <a:rPr lang="en-US" sz="1000" b="0" i="0" u="none" strike="noStrike">
                          <a:solidFill>
                            <a:srgbClr val="000000"/>
                          </a:solidFill>
                          <a:effectLst/>
                          <a:latin typeface="Calibri" panose="020F0502020204030204" pitchFamily="34" charset="0"/>
                        </a:rPr>
                        <a:t>1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6,450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10,150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10,150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4644999"/>
                  </a:ext>
                </a:extLst>
              </a:tr>
              <a:tr h="184621">
                <a:tc>
                  <a:txBody>
                    <a:bodyPr/>
                    <a:lstStyle/>
                    <a:p>
                      <a:pPr algn="ctr" fontAlgn="b"/>
                      <a:r>
                        <a:rPr lang="en-US" sz="1000" b="0" i="0" u="none" strike="noStrike">
                          <a:solidFill>
                            <a:srgbClr val="000000"/>
                          </a:solidFill>
                          <a:effectLst/>
                          <a:latin typeface="Calibri" panose="020F0502020204030204" pitchFamily="34" charset="0"/>
                        </a:rPr>
                        <a:t>2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12,900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19,650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19,650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7201260"/>
                  </a:ext>
                </a:extLst>
              </a:tr>
              <a:tr h="184621">
                <a:tc>
                  <a:txBody>
                    <a:bodyPr/>
                    <a:lstStyle/>
                    <a:p>
                      <a:pPr algn="ctr" fontAlgn="b"/>
                      <a:r>
                        <a:rPr lang="en-US" sz="1000" b="0" i="0" u="none" strike="noStrike">
                          <a:solidFill>
                            <a:srgbClr val="000000"/>
                          </a:solidFill>
                          <a:effectLst/>
                          <a:latin typeface="Calibri" panose="020F0502020204030204" pitchFamily="34" charset="0"/>
                        </a:rPr>
                        <a:t>5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28,650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44,000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44,000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08176952"/>
                  </a:ext>
                </a:extLst>
              </a:tr>
              <a:tr h="184621">
                <a:tc>
                  <a:txBody>
                    <a:bodyPr/>
                    <a:lstStyle/>
                    <a:p>
                      <a:pPr algn="ctr" fontAlgn="b"/>
                      <a:r>
                        <a:rPr lang="en-US" sz="1000" b="0" i="0" u="none" strike="noStrike">
                          <a:solidFill>
                            <a:srgbClr val="000000"/>
                          </a:solidFill>
                          <a:effectLst/>
                          <a:latin typeface="Calibri" panose="020F0502020204030204" pitchFamily="34" charset="0"/>
                        </a:rPr>
                        <a:t>10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54,300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85,000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425126"/>
                  </a:ext>
                </a:extLst>
              </a:tr>
            </a:tbl>
          </a:graphicData>
        </a:graphic>
      </p:graphicFrame>
      <p:cxnSp>
        <p:nvCxnSpPr>
          <p:cNvPr id="11" name="Straight Connector 10"/>
          <p:cNvCxnSpPr/>
          <p:nvPr/>
        </p:nvCxnSpPr>
        <p:spPr>
          <a:xfrm>
            <a:off x="6162260" y="1679135"/>
            <a:ext cx="13252" cy="391657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95972" y="3388850"/>
            <a:ext cx="406002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Data Transfer Pricing         Zone 1: $0.025/GB, Zone 2: $0.050/GB, Zone 3: $0.140/GB</a:t>
            </a:r>
          </a:p>
        </p:txBody>
      </p:sp>
      <p:sp>
        <p:nvSpPr>
          <p:cNvPr id="13" name="TextBox 12"/>
          <p:cNvSpPr txBox="1"/>
          <p:nvPr/>
        </p:nvSpPr>
        <p:spPr>
          <a:xfrm>
            <a:off x="6587787" y="3368974"/>
            <a:ext cx="406002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Data Transfer Pricing         Zone 1: $0.025/GB, Zone 2: $0.050/GB, Zone 3: $0.140/GB</a:t>
            </a:r>
          </a:p>
        </p:txBody>
      </p:sp>
      <p:sp>
        <p:nvSpPr>
          <p:cNvPr id="15" name="Rectangle 14"/>
          <p:cNvSpPr/>
          <p:nvPr/>
        </p:nvSpPr>
        <p:spPr>
          <a:xfrm>
            <a:off x="6487278" y="1430385"/>
            <a:ext cx="4934465" cy="4210737"/>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p:cNvSpPr txBox="1"/>
          <p:nvPr/>
        </p:nvSpPr>
        <p:spPr>
          <a:xfrm rot="5400000">
            <a:off x="9496213" y="3391421"/>
            <a:ext cx="419162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AD47"/>
                </a:solidFill>
                <a:effectLst/>
                <a:uLnTx/>
                <a:uFillTx/>
                <a:latin typeface="Segoe UI"/>
                <a:ea typeface="+mn-ea"/>
                <a:cs typeface="+mn-cs"/>
              </a:rPr>
              <a:t>New SKUs for Office 365 and Azure customers</a:t>
            </a:r>
          </a:p>
        </p:txBody>
      </p:sp>
      <p:sp>
        <p:nvSpPr>
          <p:cNvPr id="17" name="Rectangle 16"/>
          <p:cNvSpPr/>
          <p:nvPr/>
        </p:nvSpPr>
        <p:spPr>
          <a:xfrm>
            <a:off x="823772" y="1430385"/>
            <a:ext cx="4934465" cy="4210737"/>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p:cNvSpPr txBox="1"/>
          <p:nvPr/>
        </p:nvSpPr>
        <p:spPr>
          <a:xfrm rot="16200000">
            <a:off x="-1546602" y="3416134"/>
            <a:ext cx="442229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Segoe UI"/>
                <a:ea typeface="+mn-ea"/>
                <a:cs typeface="+mn-cs"/>
              </a:rPr>
              <a:t>Existing SKUs for Office 365 and Azure customers</a:t>
            </a:r>
          </a:p>
        </p:txBody>
      </p:sp>
      <p:sp>
        <p:nvSpPr>
          <p:cNvPr id="19" name="TextBox 18"/>
          <p:cNvSpPr txBox="1"/>
          <p:nvPr/>
        </p:nvSpPr>
        <p:spPr>
          <a:xfrm>
            <a:off x="922476" y="1114375"/>
            <a:ext cx="46964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Customer requires standard service</a:t>
            </a:r>
          </a:p>
        </p:txBody>
      </p:sp>
      <p:sp>
        <p:nvSpPr>
          <p:cNvPr id="20" name="TextBox 19"/>
          <p:cNvSpPr txBox="1"/>
          <p:nvPr/>
        </p:nvSpPr>
        <p:spPr>
          <a:xfrm>
            <a:off x="6421218" y="1114375"/>
            <a:ext cx="46964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Customer requires premium service</a:t>
            </a:r>
          </a:p>
        </p:txBody>
      </p:sp>
    </p:spTree>
    <p:extLst>
      <p:ext uri="{BB962C8B-B14F-4D97-AF65-F5344CB8AC3E}">
        <p14:creationId xmlns:p14="http://schemas.microsoft.com/office/powerpoint/2010/main" val="25517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98120" y="6256216"/>
            <a:ext cx="17928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Microsoft Azure</a:t>
            </a:r>
          </a:p>
        </p:txBody>
      </p:sp>
      <p:sp>
        <p:nvSpPr>
          <p:cNvPr id="3" name="Title 2"/>
          <p:cNvSpPr>
            <a:spLocks noGrp="1"/>
          </p:cNvSpPr>
          <p:nvPr>
            <p:ph type="title"/>
          </p:nvPr>
        </p:nvSpPr>
        <p:spPr/>
        <p:txBody>
          <a:bodyPr>
            <a:normAutofit/>
          </a:bodyPr>
          <a:lstStyle/>
          <a:p>
            <a:r>
              <a:rPr lang="en-US" dirty="0"/>
              <a:t>Future ExpressRoute Models (O365)</a:t>
            </a:r>
          </a:p>
        </p:txBody>
      </p:sp>
      <p:graphicFrame>
        <p:nvGraphicFramePr>
          <p:cNvPr id="2" name="Table 1"/>
          <p:cNvGraphicFramePr>
            <a:graphicFrameLocks noGrp="1"/>
          </p:cNvGraphicFramePr>
          <p:nvPr>
            <p:extLst/>
          </p:nvPr>
        </p:nvGraphicFramePr>
        <p:xfrm>
          <a:off x="922476" y="1585301"/>
          <a:ext cx="4696448" cy="1847020"/>
        </p:xfrm>
        <a:graphic>
          <a:graphicData uri="http://schemas.openxmlformats.org/drawingml/2006/table">
            <a:tbl>
              <a:tblPr/>
              <a:tblGrid>
                <a:gridCol w="1174112">
                  <a:extLst>
                    <a:ext uri="{9D8B030D-6E8A-4147-A177-3AD203B41FA5}">
                      <a16:colId xmlns:a16="http://schemas.microsoft.com/office/drawing/2014/main" val="1006516265"/>
                    </a:ext>
                  </a:extLst>
                </a:gridCol>
                <a:gridCol w="1174112">
                  <a:extLst>
                    <a:ext uri="{9D8B030D-6E8A-4147-A177-3AD203B41FA5}">
                      <a16:colId xmlns:a16="http://schemas.microsoft.com/office/drawing/2014/main" val="1255360099"/>
                    </a:ext>
                  </a:extLst>
                </a:gridCol>
                <a:gridCol w="1174112">
                  <a:extLst>
                    <a:ext uri="{9D8B030D-6E8A-4147-A177-3AD203B41FA5}">
                      <a16:colId xmlns:a16="http://schemas.microsoft.com/office/drawing/2014/main" val="713390243"/>
                    </a:ext>
                  </a:extLst>
                </a:gridCol>
                <a:gridCol w="1174112">
                  <a:extLst>
                    <a:ext uri="{9D8B030D-6E8A-4147-A177-3AD203B41FA5}">
                      <a16:colId xmlns:a16="http://schemas.microsoft.com/office/drawing/2014/main" val="265984736"/>
                    </a:ext>
                  </a:extLst>
                </a:gridCol>
              </a:tblGrid>
              <a:tr h="184702">
                <a:tc>
                  <a:txBody>
                    <a:bodyPr/>
                    <a:lstStyle/>
                    <a:p>
                      <a:pPr algn="l" fontAlgn="b"/>
                      <a:endParaRPr lang="en-US" sz="1000" b="0" i="0" u="none" strike="noStrike" dirty="0">
                        <a:solidFill>
                          <a:srgbClr val="000000"/>
                        </a:solidFill>
                        <a:effectLst/>
                        <a:latin typeface="Calibri" panose="020F0502020204030204" pitchFamily="34" charset="0"/>
                      </a:endParaRPr>
                    </a:p>
                  </a:txBody>
                  <a:tcPr marL="4763" marR="4763" marT="476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dirty="0">
                          <a:solidFill>
                            <a:srgbClr val="000000"/>
                          </a:solidFill>
                          <a:effectLst/>
                          <a:latin typeface="Calibri" panose="020F0502020204030204" pitchFamily="34" charset="0"/>
                        </a:rPr>
                        <a:t>Metered Data Plan</a:t>
                      </a:r>
                      <a:r>
                        <a:rPr lang="en-US" sz="1000" b="1" i="0" u="none" strike="noStrike" baseline="0" dirty="0">
                          <a:solidFill>
                            <a:srgbClr val="000000"/>
                          </a:solidFill>
                          <a:effectLst/>
                          <a:latin typeface="Calibri" panose="020F0502020204030204" pitchFamily="34" charset="0"/>
                        </a:rPr>
                        <a:t> for Office 365/CRM Online</a:t>
                      </a:r>
                      <a:endParaRPr lang="en-US" sz="1000" b="1" i="0" u="none" strike="noStrike" dirty="0">
                        <a:solidFill>
                          <a:srgbClr val="000000"/>
                        </a:solidFill>
                        <a:effectLst/>
                        <a:latin typeface="Calibri" panose="020F0502020204030204" pitchFamily="3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04300362"/>
                  </a:ext>
                </a:extLst>
              </a:tr>
              <a:tr h="184702">
                <a:tc>
                  <a:txBody>
                    <a:bodyPr/>
                    <a:lstStyle/>
                    <a:p>
                      <a:pPr algn="ctr" fontAlgn="ctr"/>
                      <a:r>
                        <a:rPr lang="en-US" sz="1000" b="1" i="0" u="none" strike="noStrike" dirty="0">
                          <a:solidFill>
                            <a:srgbClr val="000000"/>
                          </a:solidFill>
                          <a:effectLst/>
                          <a:latin typeface="Calibri" panose="020F0502020204030204" pitchFamily="34" charset="0"/>
                        </a:rPr>
                        <a:t>Circuit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dirty="0">
                          <a:solidFill>
                            <a:srgbClr val="000000"/>
                          </a:solidFill>
                          <a:effectLst/>
                          <a:latin typeface="Calibri" panose="020F0502020204030204" pitchFamily="34" charset="0"/>
                        </a:rPr>
                        <a:t>Zone 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81720373"/>
                  </a:ext>
                </a:extLst>
              </a:tr>
              <a:tr h="184702">
                <a:tc>
                  <a:txBody>
                    <a:bodyPr/>
                    <a:lstStyle/>
                    <a:p>
                      <a:pPr algn="ctr" fontAlgn="b"/>
                      <a:r>
                        <a:rPr lang="en-US" sz="1000" b="0" i="0" u="none" strike="noStrike" dirty="0">
                          <a:solidFill>
                            <a:srgbClr val="000000"/>
                          </a:solidFill>
                          <a:effectLst/>
                          <a:latin typeface="Calibri" panose="020F0502020204030204" pitchFamily="34" charset="0"/>
                        </a:rPr>
                        <a:t>50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314037707"/>
                  </a:ext>
                </a:extLst>
              </a:tr>
              <a:tr h="184702">
                <a:tc>
                  <a:txBody>
                    <a:bodyPr/>
                    <a:lstStyle/>
                    <a:p>
                      <a:pPr algn="ctr" fontAlgn="b"/>
                      <a:r>
                        <a:rPr lang="en-US" sz="1000" b="0" i="0" u="none" strike="noStrike">
                          <a:solidFill>
                            <a:srgbClr val="000000"/>
                          </a:solidFill>
                          <a:effectLst/>
                          <a:latin typeface="Calibri" panose="020F0502020204030204" pitchFamily="34" charset="0"/>
                        </a:rPr>
                        <a:t>100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100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100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037823039"/>
                  </a:ext>
                </a:extLst>
              </a:tr>
              <a:tr h="184702">
                <a:tc>
                  <a:txBody>
                    <a:bodyPr/>
                    <a:lstStyle/>
                    <a:p>
                      <a:pPr algn="ctr" fontAlgn="b"/>
                      <a:r>
                        <a:rPr lang="en-US" sz="1000" b="0" i="0" u="none" strike="noStrike">
                          <a:solidFill>
                            <a:srgbClr val="000000"/>
                          </a:solidFill>
                          <a:effectLst/>
                          <a:latin typeface="Calibri" panose="020F0502020204030204" pitchFamily="34" charset="0"/>
                        </a:rPr>
                        <a:t>200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145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145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272477972"/>
                  </a:ext>
                </a:extLst>
              </a:tr>
              <a:tr h="184702">
                <a:tc>
                  <a:txBody>
                    <a:bodyPr/>
                    <a:lstStyle/>
                    <a:p>
                      <a:pPr algn="ctr" fontAlgn="b"/>
                      <a:r>
                        <a:rPr lang="en-US" sz="1000" b="0" i="0" u="none" strike="noStrike">
                          <a:solidFill>
                            <a:srgbClr val="000000"/>
                          </a:solidFill>
                          <a:effectLst/>
                          <a:latin typeface="Calibri" panose="020F0502020204030204" pitchFamily="34" charset="0"/>
                        </a:rPr>
                        <a:t>500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290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290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019039784"/>
                  </a:ext>
                </a:extLst>
              </a:tr>
              <a:tr h="184702">
                <a:tc>
                  <a:txBody>
                    <a:bodyPr/>
                    <a:lstStyle/>
                    <a:p>
                      <a:pPr algn="ctr" fontAlgn="b"/>
                      <a:r>
                        <a:rPr lang="en-US" sz="1000" b="0" i="0" u="none" strike="noStrike">
                          <a:solidFill>
                            <a:srgbClr val="000000"/>
                          </a:solidFill>
                          <a:effectLst/>
                          <a:latin typeface="Calibri" panose="020F0502020204030204" pitchFamily="34" charset="0"/>
                        </a:rPr>
                        <a:t>1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436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436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436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977118414"/>
                  </a:ext>
                </a:extLst>
              </a:tr>
              <a:tr h="184702">
                <a:tc>
                  <a:txBody>
                    <a:bodyPr/>
                    <a:lstStyle/>
                    <a:p>
                      <a:pPr algn="ctr" fontAlgn="b"/>
                      <a:r>
                        <a:rPr lang="en-US" sz="1000" b="0" i="0" u="none" strike="noStrike">
                          <a:solidFill>
                            <a:srgbClr val="000000"/>
                          </a:solidFill>
                          <a:effectLst/>
                          <a:latin typeface="Calibri" panose="020F0502020204030204" pitchFamily="34" charset="0"/>
                        </a:rPr>
                        <a:t>2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872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872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426249010"/>
                  </a:ext>
                </a:extLst>
              </a:tr>
              <a:tr h="184702">
                <a:tc>
                  <a:txBody>
                    <a:bodyPr/>
                    <a:lstStyle/>
                    <a:p>
                      <a:pPr algn="ctr" fontAlgn="b"/>
                      <a:r>
                        <a:rPr lang="en-US" sz="1000" b="0" i="0" u="none" strike="noStrike">
                          <a:solidFill>
                            <a:srgbClr val="000000"/>
                          </a:solidFill>
                          <a:effectLst/>
                          <a:latin typeface="Calibri" panose="020F0502020204030204" pitchFamily="34" charset="0"/>
                        </a:rPr>
                        <a:t>5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dirty="0">
                          <a:solidFill>
                            <a:srgbClr val="000000"/>
                          </a:solidFill>
                          <a:effectLst/>
                          <a:latin typeface="Calibri" panose="020F0502020204030204" pitchFamily="34" charset="0"/>
                        </a:rPr>
                        <a:t> $      2,180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00" b="0" i="0" u="none" strike="noStrike">
                          <a:solidFill>
                            <a:srgbClr val="000000"/>
                          </a:solidFill>
                          <a:effectLst/>
                          <a:latin typeface="Calibri" panose="020F0502020204030204" pitchFamily="34" charset="0"/>
                        </a:rPr>
                        <a:t> $      2,180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220674965"/>
                  </a:ext>
                </a:extLst>
              </a:tr>
              <a:tr h="184702">
                <a:tc>
                  <a:txBody>
                    <a:bodyPr/>
                    <a:lstStyle/>
                    <a:p>
                      <a:pPr algn="ctr" fontAlgn="b"/>
                      <a:r>
                        <a:rPr lang="en-US" sz="1000" b="0" i="0" u="none" strike="noStrike">
                          <a:solidFill>
                            <a:srgbClr val="000000"/>
                          </a:solidFill>
                          <a:effectLst/>
                          <a:latin typeface="Calibri" panose="020F0502020204030204" pitchFamily="34" charset="0"/>
                        </a:rPr>
                        <a:t>10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Calibri" panose="020F0502020204030204" pitchFamily="34" charset="0"/>
                        </a:rPr>
                        <a:t> $      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Calibri" panose="020F0502020204030204" pitchFamily="34" charset="0"/>
                        </a:rPr>
                        <a:t> $      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56331250"/>
                  </a:ext>
                </a:extLst>
              </a:tr>
            </a:tbl>
          </a:graphicData>
        </a:graphic>
      </p:graphicFrame>
      <p:graphicFrame>
        <p:nvGraphicFramePr>
          <p:cNvPr id="4" name="Table 3"/>
          <p:cNvGraphicFramePr>
            <a:graphicFrameLocks noGrp="1"/>
          </p:cNvGraphicFramePr>
          <p:nvPr>
            <p:extLst/>
          </p:nvPr>
        </p:nvGraphicFramePr>
        <p:xfrm>
          <a:off x="922476" y="3752808"/>
          <a:ext cx="4696448" cy="1919130"/>
        </p:xfrm>
        <a:graphic>
          <a:graphicData uri="http://schemas.openxmlformats.org/drawingml/2006/table">
            <a:tbl>
              <a:tblPr/>
              <a:tblGrid>
                <a:gridCol w="1174112">
                  <a:extLst>
                    <a:ext uri="{9D8B030D-6E8A-4147-A177-3AD203B41FA5}">
                      <a16:colId xmlns:a16="http://schemas.microsoft.com/office/drawing/2014/main" val="3394282446"/>
                    </a:ext>
                  </a:extLst>
                </a:gridCol>
                <a:gridCol w="1174112">
                  <a:extLst>
                    <a:ext uri="{9D8B030D-6E8A-4147-A177-3AD203B41FA5}">
                      <a16:colId xmlns:a16="http://schemas.microsoft.com/office/drawing/2014/main" val="951925166"/>
                    </a:ext>
                  </a:extLst>
                </a:gridCol>
                <a:gridCol w="1174112">
                  <a:extLst>
                    <a:ext uri="{9D8B030D-6E8A-4147-A177-3AD203B41FA5}">
                      <a16:colId xmlns:a16="http://schemas.microsoft.com/office/drawing/2014/main" val="2218208407"/>
                    </a:ext>
                  </a:extLst>
                </a:gridCol>
                <a:gridCol w="1174112">
                  <a:extLst>
                    <a:ext uri="{9D8B030D-6E8A-4147-A177-3AD203B41FA5}">
                      <a16:colId xmlns:a16="http://schemas.microsoft.com/office/drawing/2014/main" val="4241649917"/>
                    </a:ext>
                  </a:extLst>
                </a:gridCol>
              </a:tblGrid>
              <a:tr h="191913">
                <a:tc>
                  <a:txBody>
                    <a:bodyPr/>
                    <a:lstStyle/>
                    <a:p>
                      <a:pPr algn="l" fontAlgn="b"/>
                      <a:endParaRPr lang="en-US" sz="1000" b="0" i="0" u="none" strike="noStrike" dirty="0">
                        <a:solidFill>
                          <a:srgbClr val="000000"/>
                        </a:solidFill>
                        <a:effectLst/>
                        <a:latin typeface="Calibri" panose="020F0502020204030204" pitchFamily="34" charset="0"/>
                      </a:endParaRPr>
                    </a:p>
                  </a:txBody>
                  <a:tcPr marL="4763" marR="4763" marT="476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dirty="0">
                          <a:solidFill>
                            <a:srgbClr val="000000"/>
                          </a:solidFill>
                          <a:effectLst/>
                          <a:latin typeface="Calibri" panose="020F0502020204030204" pitchFamily="34" charset="0"/>
                        </a:rPr>
                        <a:t>Unlimited Data Plan for</a:t>
                      </a:r>
                      <a:r>
                        <a:rPr lang="en-US" sz="1000" b="1" i="0" u="none" strike="noStrike" baseline="0" dirty="0">
                          <a:solidFill>
                            <a:srgbClr val="000000"/>
                          </a:solidFill>
                          <a:effectLst/>
                          <a:latin typeface="Calibri" panose="020F0502020204030204" pitchFamily="34" charset="0"/>
                        </a:rPr>
                        <a:t> Office 365/CRM Online</a:t>
                      </a:r>
                      <a:endParaRPr lang="en-US" sz="1000" b="1" i="0" u="none" strike="noStrike" dirty="0">
                        <a:solidFill>
                          <a:srgbClr val="000000"/>
                        </a:solidFill>
                        <a:effectLst/>
                        <a:latin typeface="Calibri" panose="020F0502020204030204" pitchFamily="3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07339190"/>
                  </a:ext>
                </a:extLst>
              </a:tr>
              <a:tr h="191913">
                <a:tc>
                  <a:txBody>
                    <a:bodyPr/>
                    <a:lstStyle/>
                    <a:p>
                      <a:pPr algn="ctr" fontAlgn="ctr"/>
                      <a:r>
                        <a:rPr lang="en-US" sz="1000" b="1" i="0" u="none" strike="noStrike" dirty="0">
                          <a:solidFill>
                            <a:srgbClr val="000000"/>
                          </a:solidFill>
                          <a:effectLst/>
                          <a:latin typeface="Calibri" panose="020F0502020204030204" pitchFamily="34" charset="0"/>
                        </a:rPr>
                        <a:t>Circuit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57576294"/>
                  </a:ext>
                </a:extLst>
              </a:tr>
              <a:tr h="191913">
                <a:tc>
                  <a:txBody>
                    <a:bodyPr/>
                    <a:lstStyle/>
                    <a:p>
                      <a:pPr algn="ctr" fontAlgn="b"/>
                      <a:r>
                        <a:rPr lang="en-US" sz="1000" b="0" i="0" u="none" strike="noStrike" dirty="0">
                          <a:solidFill>
                            <a:srgbClr val="000000"/>
                          </a:solidFill>
                          <a:effectLst/>
                          <a:latin typeface="Calibri" panose="020F0502020204030204" pitchFamily="34" charset="0"/>
                        </a:rPr>
                        <a:t>50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610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872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74822776"/>
                  </a:ext>
                </a:extLst>
              </a:tr>
              <a:tr h="191913">
                <a:tc>
                  <a:txBody>
                    <a:bodyPr/>
                    <a:lstStyle/>
                    <a:p>
                      <a:pPr algn="ctr" fontAlgn="b"/>
                      <a:r>
                        <a:rPr lang="en-US" sz="1000" b="0" i="0" u="none" strike="noStrike">
                          <a:solidFill>
                            <a:srgbClr val="000000"/>
                          </a:solidFill>
                          <a:effectLst/>
                          <a:latin typeface="Calibri" panose="020F0502020204030204" pitchFamily="34" charset="0"/>
                        </a:rPr>
                        <a:t>100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1,230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28082758"/>
                  </a:ext>
                </a:extLst>
              </a:tr>
              <a:tr h="191913">
                <a:tc>
                  <a:txBody>
                    <a:bodyPr/>
                    <a:lstStyle/>
                    <a:p>
                      <a:pPr algn="ctr" fontAlgn="b"/>
                      <a:r>
                        <a:rPr lang="en-US" sz="1000" b="0" i="0" u="none" strike="noStrike">
                          <a:solidFill>
                            <a:srgbClr val="000000"/>
                          </a:solidFill>
                          <a:effectLst/>
                          <a:latin typeface="Calibri" panose="020F0502020204030204" pitchFamily="34" charset="0"/>
                        </a:rPr>
                        <a:t>200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1,150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3,220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24084050"/>
                  </a:ext>
                </a:extLst>
              </a:tr>
              <a:tr h="191913">
                <a:tc>
                  <a:txBody>
                    <a:bodyPr/>
                    <a:lstStyle/>
                    <a:p>
                      <a:pPr algn="ctr" fontAlgn="b"/>
                      <a:r>
                        <a:rPr lang="en-US" sz="1000" b="0" i="0" u="none" strike="noStrike">
                          <a:solidFill>
                            <a:srgbClr val="000000"/>
                          </a:solidFill>
                          <a:effectLst/>
                          <a:latin typeface="Calibri" panose="020F0502020204030204" pitchFamily="34" charset="0"/>
                        </a:rPr>
                        <a:t>500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2,750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5,200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5,200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65536125"/>
                  </a:ext>
                </a:extLst>
              </a:tr>
              <a:tr h="191913">
                <a:tc>
                  <a:txBody>
                    <a:bodyPr/>
                    <a:lstStyle/>
                    <a:p>
                      <a:pPr algn="ctr" fontAlgn="b"/>
                      <a:r>
                        <a:rPr lang="en-US" sz="1000" b="0" i="0" u="none" strike="noStrike">
                          <a:solidFill>
                            <a:srgbClr val="000000"/>
                          </a:solidFill>
                          <a:effectLst/>
                          <a:latin typeface="Calibri" panose="020F0502020204030204" pitchFamily="34" charset="0"/>
                        </a:rPr>
                        <a:t>1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5,700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8,700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8,700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50819397"/>
                  </a:ext>
                </a:extLst>
              </a:tr>
              <a:tr h="191913">
                <a:tc>
                  <a:txBody>
                    <a:bodyPr/>
                    <a:lstStyle/>
                    <a:p>
                      <a:pPr algn="ctr" fontAlgn="b"/>
                      <a:r>
                        <a:rPr lang="en-US" sz="1000" b="0" i="0" u="none" strike="noStrike">
                          <a:solidFill>
                            <a:srgbClr val="000000"/>
                          </a:solidFill>
                          <a:effectLst/>
                          <a:latin typeface="Calibri" panose="020F0502020204030204" pitchFamily="34" charset="0"/>
                        </a:rPr>
                        <a:t>2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11,400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17,400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17,400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03901152"/>
                  </a:ext>
                </a:extLst>
              </a:tr>
              <a:tr h="191913">
                <a:tc>
                  <a:txBody>
                    <a:bodyPr/>
                    <a:lstStyle/>
                    <a:p>
                      <a:pPr algn="ctr" fontAlgn="b"/>
                      <a:r>
                        <a:rPr lang="en-US" sz="1000" b="0" i="0" u="none" strike="noStrike">
                          <a:solidFill>
                            <a:srgbClr val="000000"/>
                          </a:solidFill>
                          <a:effectLst/>
                          <a:latin typeface="Calibri" panose="020F0502020204030204" pitchFamily="34" charset="0"/>
                        </a:rPr>
                        <a:t>5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25,650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41,000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41,000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12526937"/>
                  </a:ext>
                </a:extLst>
              </a:tr>
              <a:tr h="191913">
                <a:tc>
                  <a:txBody>
                    <a:bodyPr/>
                    <a:lstStyle/>
                    <a:p>
                      <a:pPr algn="ctr" fontAlgn="b"/>
                      <a:r>
                        <a:rPr lang="en-US" sz="1000" b="0" i="0" u="none" strike="noStrike">
                          <a:solidFill>
                            <a:srgbClr val="000000"/>
                          </a:solidFill>
                          <a:effectLst/>
                          <a:latin typeface="Calibri" panose="020F0502020204030204" pitchFamily="34" charset="0"/>
                        </a:rPr>
                        <a:t>10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51,300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82,000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82,000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16802522"/>
                  </a:ext>
                </a:extLst>
              </a:tr>
            </a:tbl>
          </a:graphicData>
        </a:graphic>
      </p:graphicFrame>
      <p:sp>
        <p:nvSpPr>
          <p:cNvPr id="12" name="TextBox 11"/>
          <p:cNvSpPr txBox="1"/>
          <p:nvPr/>
        </p:nvSpPr>
        <p:spPr>
          <a:xfrm>
            <a:off x="895972" y="3454041"/>
            <a:ext cx="406002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Data Transfer Pricing         Zone 1: $0.025/GB, Zone 2: $0.050/GB, Zone 3: $0.140/GB</a:t>
            </a:r>
          </a:p>
        </p:txBody>
      </p:sp>
      <p:graphicFrame>
        <p:nvGraphicFramePr>
          <p:cNvPr id="16" name="Table 15"/>
          <p:cNvGraphicFramePr>
            <a:graphicFrameLocks noGrp="1"/>
          </p:cNvGraphicFramePr>
          <p:nvPr>
            <p:extLst/>
          </p:nvPr>
        </p:nvGraphicFramePr>
        <p:xfrm>
          <a:off x="6586328" y="1585305"/>
          <a:ext cx="4691272" cy="1836914"/>
        </p:xfrm>
        <a:graphic>
          <a:graphicData uri="http://schemas.openxmlformats.org/drawingml/2006/table">
            <a:tbl>
              <a:tblPr/>
              <a:tblGrid>
                <a:gridCol w="1172818">
                  <a:extLst>
                    <a:ext uri="{9D8B030D-6E8A-4147-A177-3AD203B41FA5}">
                      <a16:colId xmlns:a16="http://schemas.microsoft.com/office/drawing/2014/main" val="31219554"/>
                    </a:ext>
                  </a:extLst>
                </a:gridCol>
                <a:gridCol w="1172818">
                  <a:extLst>
                    <a:ext uri="{9D8B030D-6E8A-4147-A177-3AD203B41FA5}">
                      <a16:colId xmlns:a16="http://schemas.microsoft.com/office/drawing/2014/main" val="3357045031"/>
                    </a:ext>
                  </a:extLst>
                </a:gridCol>
                <a:gridCol w="1172818">
                  <a:extLst>
                    <a:ext uri="{9D8B030D-6E8A-4147-A177-3AD203B41FA5}">
                      <a16:colId xmlns:a16="http://schemas.microsoft.com/office/drawing/2014/main" val="1610594281"/>
                    </a:ext>
                  </a:extLst>
                </a:gridCol>
                <a:gridCol w="1172818">
                  <a:extLst>
                    <a:ext uri="{9D8B030D-6E8A-4147-A177-3AD203B41FA5}">
                      <a16:colId xmlns:a16="http://schemas.microsoft.com/office/drawing/2014/main" val="1564729730"/>
                    </a:ext>
                  </a:extLst>
                </a:gridCol>
              </a:tblGrid>
              <a:tr h="175325">
                <a:tc>
                  <a:txBody>
                    <a:bodyPr/>
                    <a:lstStyle/>
                    <a:p>
                      <a:pPr algn="l" fontAlgn="b"/>
                      <a:endParaRPr lang="en-US" sz="1000" b="0" i="0" u="none" strike="noStrike">
                        <a:solidFill>
                          <a:srgbClr val="000000"/>
                        </a:solidFill>
                        <a:effectLst/>
                        <a:latin typeface="Calibri" panose="020F0502020204030204" pitchFamily="34" charset="0"/>
                      </a:endParaRPr>
                    </a:p>
                  </a:txBody>
                  <a:tcPr marL="4763" marR="4763" marT="476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a:solidFill>
                            <a:srgbClr val="000000"/>
                          </a:solidFill>
                          <a:effectLst/>
                          <a:latin typeface="Calibri" panose="020F0502020204030204" pitchFamily="34" charset="0"/>
                        </a:rPr>
                        <a:t>Metered Data Plan (Premium)</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509476"/>
                  </a:ext>
                </a:extLst>
              </a:tr>
              <a:tr h="184621">
                <a:tc>
                  <a:txBody>
                    <a:bodyPr/>
                    <a:lstStyle/>
                    <a:p>
                      <a:pPr algn="ctr" fontAlgn="ctr"/>
                      <a:r>
                        <a:rPr lang="en-US" sz="1000" b="1" i="0" u="none" strike="noStrike">
                          <a:solidFill>
                            <a:srgbClr val="000000"/>
                          </a:solidFill>
                          <a:effectLst/>
                          <a:latin typeface="Calibri" panose="020F0502020204030204" pitchFamily="34" charset="0"/>
                        </a:rPr>
                        <a:t>Cicuit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42242968"/>
                  </a:ext>
                </a:extLst>
              </a:tr>
              <a:tr h="184621">
                <a:tc>
                  <a:txBody>
                    <a:bodyPr/>
                    <a:lstStyle/>
                    <a:p>
                      <a:pPr algn="ctr" fontAlgn="b"/>
                      <a:r>
                        <a:rPr lang="en-US" sz="1000" b="0" i="0" u="none" strike="noStrike" dirty="0">
                          <a:solidFill>
                            <a:srgbClr val="000000"/>
                          </a:solidFill>
                          <a:effectLst/>
                          <a:latin typeface="Calibri" panose="020F0502020204030204" pitchFamily="34" charset="0"/>
                        </a:rPr>
                        <a:t>50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130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155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78775267"/>
                  </a:ext>
                </a:extLst>
              </a:tr>
              <a:tr h="184621">
                <a:tc>
                  <a:txBody>
                    <a:bodyPr/>
                    <a:lstStyle/>
                    <a:p>
                      <a:pPr algn="ctr" fontAlgn="b"/>
                      <a:r>
                        <a:rPr lang="en-US" sz="1000" b="0" i="0" u="none" strike="noStrike">
                          <a:solidFill>
                            <a:srgbClr val="000000"/>
                          </a:solidFill>
                          <a:effectLst/>
                          <a:latin typeface="Calibri" panose="020F0502020204030204" pitchFamily="34" charset="0"/>
                        </a:rPr>
                        <a:t>100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92278576"/>
                  </a:ext>
                </a:extLst>
              </a:tr>
              <a:tr h="184621">
                <a:tc>
                  <a:txBody>
                    <a:bodyPr/>
                    <a:lstStyle/>
                    <a:p>
                      <a:pPr algn="ctr" fontAlgn="b"/>
                      <a:r>
                        <a:rPr lang="en-US" sz="1000" b="0" i="0" u="none" strike="noStrike">
                          <a:solidFill>
                            <a:srgbClr val="000000"/>
                          </a:solidFill>
                          <a:effectLst/>
                          <a:latin typeface="Calibri" panose="020F0502020204030204" pitchFamily="34" charset="0"/>
                        </a:rPr>
                        <a:t>200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295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445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314197243"/>
                  </a:ext>
                </a:extLst>
              </a:tr>
              <a:tr h="184621">
                <a:tc>
                  <a:txBody>
                    <a:bodyPr/>
                    <a:lstStyle/>
                    <a:p>
                      <a:pPr algn="ctr" fontAlgn="b"/>
                      <a:r>
                        <a:rPr lang="en-US" sz="1000" b="0" i="0" u="none" strike="noStrike">
                          <a:solidFill>
                            <a:srgbClr val="000000"/>
                          </a:solidFill>
                          <a:effectLst/>
                          <a:latin typeface="Calibri" panose="020F0502020204030204" pitchFamily="34" charset="0"/>
                        </a:rPr>
                        <a:t>500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690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1,090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1,090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55399665"/>
                  </a:ext>
                </a:extLst>
              </a:tr>
              <a:tr h="184621">
                <a:tc>
                  <a:txBody>
                    <a:bodyPr/>
                    <a:lstStyle/>
                    <a:p>
                      <a:pPr algn="ctr" fontAlgn="b"/>
                      <a:r>
                        <a:rPr lang="en-US" sz="1000" b="0" i="0" u="none" strike="noStrike">
                          <a:solidFill>
                            <a:srgbClr val="000000"/>
                          </a:solidFill>
                          <a:effectLst/>
                          <a:latin typeface="Calibri" panose="020F0502020204030204" pitchFamily="34" charset="0"/>
                        </a:rPr>
                        <a:t>1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1,186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1,886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1,886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4644999"/>
                  </a:ext>
                </a:extLst>
              </a:tr>
              <a:tr h="184621">
                <a:tc>
                  <a:txBody>
                    <a:bodyPr/>
                    <a:lstStyle/>
                    <a:p>
                      <a:pPr algn="ctr" fontAlgn="b"/>
                      <a:r>
                        <a:rPr lang="en-US" sz="1000" b="0" i="0" u="none" strike="noStrike">
                          <a:solidFill>
                            <a:srgbClr val="000000"/>
                          </a:solidFill>
                          <a:effectLst/>
                          <a:latin typeface="Calibri" panose="020F0502020204030204" pitchFamily="34" charset="0"/>
                        </a:rPr>
                        <a:t>2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2,372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3,122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3,122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7201260"/>
                  </a:ext>
                </a:extLst>
              </a:tr>
              <a:tr h="184621">
                <a:tc>
                  <a:txBody>
                    <a:bodyPr/>
                    <a:lstStyle/>
                    <a:p>
                      <a:pPr algn="ctr" fontAlgn="b"/>
                      <a:r>
                        <a:rPr lang="en-US" sz="1000" b="0" i="0" u="none" strike="noStrike">
                          <a:solidFill>
                            <a:srgbClr val="000000"/>
                          </a:solidFill>
                          <a:effectLst/>
                          <a:latin typeface="Calibri" panose="020F0502020204030204" pitchFamily="34" charset="0"/>
                        </a:rPr>
                        <a:t>5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5,180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5,180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08176952"/>
                  </a:ext>
                </a:extLst>
              </a:tr>
              <a:tr h="184621">
                <a:tc>
                  <a:txBody>
                    <a:bodyPr/>
                    <a:lstStyle/>
                    <a:p>
                      <a:pPr algn="ctr" fontAlgn="b"/>
                      <a:r>
                        <a:rPr lang="en-US" sz="1000" b="0" i="0" u="none" strike="noStrike">
                          <a:solidFill>
                            <a:srgbClr val="000000"/>
                          </a:solidFill>
                          <a:effectLst/>
                          <a:latin typeface="Calibri" panose="020F0502020204030204" pitchFamily="34" charset="0"/>
                        </a:rPr>
                        <a:t>10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425126"/>
                  </a:ext>
                </a:extLst>
              </a:tr>
            </a:tbl>
          </a:graphicData>
        </a:graphic>
      </p:graphicFrame>
      <p:graphicFrame>
        <p:nvGraphicFramePr>
          <p:cNvPr id="17" name="Table 16"/>
          <p:cNvGraphicFramePr>
            <a:graphicFrameLocks noGrp="1"/>
          </p:cNvGraphicFramePr>
          <p:nvPr>
            <p:extLst/>
          </p:nvPr>
        </p:nvGraphicFramePr>
        <p:xfrm>
          <a:off x="6586328" y="3752808"/>
          <a:ext cx="4691272" cy="1836914"/>
        </p:xfrm>
        <a:graphic>
          <a:graphicData uri="http://schemas.openxmlformats.org/drawingml/2006/table">
            <a:tbl>
              <a:tblPr/>
              <a:tblGrid>
                <a:gridCol w="1172818">
                  <a:extLst>
                    <a:ext uri="{9D8B030D-6E8A-4147-A177-3AD203B41FA5}">
                      <a16:colId xmlns:a16="http://schemas.microsoft.com/office/drawing/2014/main" val="31219554"/>
                    </a:ext>
                  </a:extLst>
                </a:gridCol>
                <a:gridCol w="1172818">
                  <a:extLst>
                    <a:ext uri="{9D8B030D-6E8A-4147-A177-3AD203B41FA5}">
                      <a16:colId xmlns:a16="http://schemas.microsoft.com/office/drawing/2014/main" val="3357045031"/>
                    </a:ext>
                  </a:extLst>
                </a:gridCol>
                <a:gridCol w="1172818">
                  <a:extLst>
                    <a:ext uri="{9D8B030D-6E8A-4147-A177-3AD203B41FA5}">
                      <a16:colId xmlns:a16="http://schemas.microsoft.com/office/drawing/2014/main" val="1610594281"/>
                    </a:ext>
                  </a:extLst>
                </a:gridCol>
                <a:gridCol w="1172818">
                  <a:extLst>
                    <a:ext uri="{9D8B030D-6E8A-4147-A177-3AD203B41FA5}">
                      <a16:colId xmlns:a16="http://schemas.microsoft.com/office/drawing/2014/main" val="1564729730"/>
                    </a:ext>
                  </a:extLst>
                </a:gridCol>
              </a:tblGrid>
              <a:tr h="175325">
                <a:tc>
                  <a:txBody>
                    <a:bodyPr/>
                    <a:lstStyle/>
                    <a:p>
                      <a:pPr algn="l" fontAlgn="b"/>
                      <a:endParaRPr lang="en-US" sz="1000" b="0" i="0" u="none" strike="noStrike" dirty="0">
                        <a:solidFill>
                          <a:srgbClr val="000000"/>
                        </a:solidFill>
                        <a:effectLst/>
                        <a:latin typeface="Calibri" panose="020F0502020204030204" pitchFamily="34" charset="0"/>
                      </a:endParaRPr>
                    </a:p>
                  </a:txBody>
                  <a:tcPr marL="4763" marR="4763" marT="476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b"/>
                      <a:r>
                        <a:rPr lang="en-US" sz="1000" b="1" i="0" u="none" strike="noStrike" dirty="0">
                          <a:solidFill>
                            <a:srgbClr val="000000"/>
                          </a:solidFill>
                          <a:effectLst/>
                          <a:latin typeface="Calibri" panose="020F0502020204030204" pitchFamily="34" charset="0"/>
                        </a:rPr>
                        <a:t>Unlimited Data Plan (Premium)</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509476"/>
                  </a:ext>
                </a:extLst>
              </a:tr>
              <a:tr h="184621">
                <a:tc>
                  <a:txBody>
                    <a:bodyPr/>
                    <a:lstStyle/>
                    <a:p>
                      <a:pPr algn="ctr" fontAlgn="ctr"/>
                      <a:r>
                        <a:rPr lang="en-US" sz="1000" b="1" i="0" u="none" strike="noStrike" dirty="0">
                          <a:solidFill>
                            <a:srgbClr val="000000"/>
                          </a:solidFill>
                          <a:effectLst/>
                          <a:latin typeface="Calibri" panose="020F0502020204030204" pitchFamily="34" charset="0"/>
                        </a:rPr>
                        <a:t>Circuit Size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dirty="0">
                          <a:solidFill>
                            <a:srgbClr val="000000"/>
                          </a:solidFill>
                          <a:effectLst/>
                          <a:latin typeface="Calibri" panose="020F0502020204030204" pitchFamily="34" charset="0"/>
                        </a:rPr>
                        <a:t>Zone 1</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00" b="1" i="0" u="none" strike="noStrike">
                          <a:solidFill>
                            <a:srgbClr val="000000"/>
                          </a:solidFill>
                          <a:effectLst/>
                          <a:latin typeface="Calibri" panose="020F0502020204030204" pitchFamily="34" charset="0"/>
                        </a:rPr>
                        <a:t>Zone 3</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42242968"/>
                  </a:ext>
                </a:extLst>
              </a:tr>
              <a:tr h="184621">
                <a:tc>
                  <a:txBody>
                    <a:bodyPr/>
                    <a:lstStyle/>
                    <a:p>
                      <a:pPr algn="ctr" fontAlgn="b"/>
                      <a:r>
                        <a:rPr lang="en-US" sz="1000" b="0" i="0" u="none" strike="noStrike" dirty="0">
                          <a:solidFill>
                            <a:srgbClr val="000000"/>
                          </a:solidFill>
                          <a:effectLst/>
                          <a:latin typeface="Calibri" panose="020F0502020204030204" pitchFamily="34" charset="0"/>
                        </a:rPr>
                        <a:t>50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710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972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78775267"/>
                  </a:ext>
                </a:extLst>
              </a:tr>
              <a:tr h="184621">
                <a:tc>
                  <a:txBody>
                    <a:bodyPr/>
                    <a:lstStyle/>
                    <a:p>
                      <a:pPr algn="ctr" fontAlgn="b"/>
                      <a:r>
                        <a:rPr lang="en-US" sz="1000" b="0" i="0" u="none" strike="noStrike" dirty="0">
                          <a:solidFill>
                            <a:srgbClr val="000000"/>
                          </a:solidFill>
                          <a:effectLst/>
                          <a:latin typeface="Calibri" panose="020F0502020204030204" pitchFamily="34" charset="0"/>
                        </a:rPr>
                        <a:t>100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1,405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1,475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92278576"/>
                  </a:ext>
                </a:extLst>
              </a:tr>
              <a:tr h="184621">
                <a:tc>
                  <a:txBody>
                    <a:bodyPr/>
                    <a:lstStyle/>
                    <a:p>
                      <a:pPr algn="ctr" fontAlgn="b"/>
                      <a:r>
                        <a:rPr lang="en-US" sz="1000" b="0" i="0" u="none" strike="noStrike">
                          <a:solidFill>
                            <a:srgbClr val="000000"/>
                          </a:solidFill>
                          <a:effectLst/>
                          <a:latin typeface="Calibri" panose="020F0502020204030204" pitchFamily="34" charset="0"/>
                        </a:rPr>
                        <a:t>200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2,600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3,520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314197243"/>
                  </a:ext>
                </a:extLst>
              </a:tr>
              <a:tr h="184621">
                <a:tc>
                  <a:txBody>
                    <a:bodyPr/>
                    <a:lstStyle/>
                    <a:p>
                      <a:pPr algn="ctr" fontAlgn="b"/>
                      <a:r>
                        <a:rPr lang="en-US" sz="1000" b="0" i="0" u="none" strike="noStrike">
                          <a:solidFill>
                            <a:srgbClr val="000000"/>
                          </a:solidFill>
                          <a:effectLst/>
                          <a:latin typeface="Calibri" panose="020F0502020204030204" pitchFamily="34" charset="0"/>
                        </a:rPr>
                        <a:t>500 Mbps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3,150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55399665"/>
                  </a:ext>
                </a:extLst>
              </a:tr>
              <a:tr h="184621">
                <a:tc>
                  <a:txBody>
                    <a:bodyPr/>
                    <a:lstStyle/>
                    <a:p>
                      <a:pPr algn="ctr" fontAlgn="b"/>
                      <a:r>
                        <a:rPr lang="en-US" sz="1000" b="0" i="0" u="none" strike="noStrike">
                          <a:solidFill>
                            <a:srgbClr val="000000"/>
                          </a:solidFill>
                          <a:effectLst/>
                          <a:latin typeface="Calibri" panose="020F0502020204030204" pitchFamily="34" charset="0"/>
                        </a:rPr>
                        <a:t>1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6,450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10,150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10,150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4644999"/>
                  </a:ext>
                </a:extLst>
              </a:tr>
              <a:tr h="184621">
                <a:tc>
                  <a:txBody>
                    <a:bodyPr/>
                    <a:lstStyle/>
                    <a:p>
                      <a:pPr algn="ctr" fontAlgn="b"/>
                      <a:r>
                        <a:rPr lang="en-US" sz="1000" b="0" i="0" u="none" strike="noStrike">
                          <a:solidFill>
                            <a:srgbClr val="000000"/>
                          </a:solidFill>
                          <a:effectLst/>
                          <a:latin typeface="Calibri" panose="020F0502020204030204" pitchFamily="34" charset="0"/>
                        </a:rPr>
                        <a:t>2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12,900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19,650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19,650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7201260"/>
                  </a:ext>
                </a:extLst>
              </a:tr>
              <a:tr h="184621">
                <a:tc>
                  <a:txBody>
                    <a:bodyPr/>
                    <a:lstStyle/>
                    <a:p>
                      <a:pPr algn="ctr" fontAlgn="b"/>
                      <a:r>
                        <a:rPr lang="en-US" sz="1000" b="0" i="0" u="none" strike="noStrike">
                          <a:solidFill>
                            <a:srgbClr val="000000"/>
                          </a:solidFill>
                          <a:effectLst/>
                          <a:latin typeface="Calibri" panose="020F0502020204030204" pitchFamily="34" charset="0"/>
                        </a:rPr>
                        <a:t>5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28,650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44,000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44,000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08176952"/>
                  </a:ext>
                </a:extLst>
              </a:tr>
              <a:tr h="184621">
                <a:tc>
                  <a:txBody>
                    <a:bodyPr/>
                    <a:lstStyle/>
                    <a:p>
                      <a:pPr algn="ctr" fontAlgn="b"/>
                      <a:r>
                        <a:rPr lang="en-US" sz="1000" b="0" i="0" u="none" strike="noStrike">
                          <a:solidFill>
                            <a:srgbClr val="000000"/>
                          </a:solidFill>
                          <a:effectLst/>
                          <a:latin typeface="Calibri" panose="020F0502020204030204" pitchFamily="34" charset="0"/>
                        </a:rPr>
                        <a:t>10 Gbps</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54,300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    85,000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Calibri" panose="020F0502020204030204" pitchFamily="34" charset="0"/>
                        </a:rPr>
                        <a:t> $    85,000 </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425126"/>
                  </a:ext>
                </a:extLst>
              </a:tr>
            </a:tbl>
          </a:graphicData>
        </a:graphic>
      </p:graphicFrame>
      <p:sp>
        <p:nvSpPr>
          <p:cNvPr id="18" name="TextBox 17"/>
          <p:cNvSpPr txBox="1"/>
          <p:nvPr/>
        </p:nvSpPr>
        <p:spPr>
          <a:xfrm>
            <a:off x="6587787" y="3434165"/>
            <a:ext cx="4060021"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Data Transfer Pricing         Zone 1: $0.025/GB, Zone 2: $0.050/GB, Zone 3: $0.140/GB</a:t>
            </a:r>
          </a:p>
        </p:txBody>
      </p:sp>
      <p:sp>
        <p:nvSpPr>
          <p:cNvPr id="19" name="TextBox 18"/>
          <p:cNvSpPr txBox="1"/>
          <p:nvPr/>
        </p:nvSpPr>
        <p:spPr>
          <a:xfrm>
            <a:off x="922476" y="1246179"/>
            <a:ext cx="46964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Customer has &gt;= 500 Office 365 Seats</a:t>
            </a:r>
          </a:p>
        </p:txBody>
      </p:sp>
      <p:sp>
        <p:nvSpPr>
          <p:cNvPr id="20" name="TextBox 19"/>
          <p:cNvSpPr txBox="1"/>
          <p:nvPr/>
        </p:nvSpPr>
        <p:spPr>
          <a:xfrm>
            <a:off x="6599613" y="1246179"/>
            <a:ext cx="46964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Customer has &lt; 500 Office 365 Seats</a:t>
            </a:r>
          </a:p>
        </p:txBody>
      </p:sp>
      <p:cxnSp>
        <p:nvCxnSpPr>
          <p:cNvPr id="21" name="Straight Connector 20"/>
          <p:cNvCxnSpPr/>
          <p:nvPr/>
        </p:nvCxnSpPr>
        <p:spPr>
          <a:xfrm>
            <a:off x="6162260" y="1572041"/>
            <a:ext cx="13252" cy="411480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07308" y="1529241"/>
            <a:ext cx="4934465" cy="4210737"/>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p:cNvSpPr/>
          <p:nvPr/>
        </p:nvSpPr>
        <p:spPr>
          <a:xfrm>
            <a:off x="6487278" y="1529241"/>
            <a:ext cx="4934465" cy="4210737"/>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p:cNvSpPr txBox="1"/>
          <p:nvPr/>
        </p:nvSpPr>
        <p:spPr>
          <a:xfrm rot="16200000">
            <a:off x="-1153120" y="3640854"/>
            <a:ext cx="3585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D7D31"/>
                </a:solidFill>
                <a:effectLst/>
                <a:uLnTx/>
                <a:uFillTx/>
                <a:latin typeface="Segoe UI"/>
                <a:ea typeface="+mn-ea"/>
                <a:cs typeface="+mn-cs"/>
              </a:rPr>
              <a:t>New SKUs for Office 365 customers</a:t>
            </a:r>
          </a:p>
        </p:txBody>
      </p:sp>
      <p:sp>
        <p:nvSpPr>
          <p:cNvPr id="25" name="TextBox 24"/>
          <p:cNvSpPr txBox="1"/>
          <p:nvPr/>
        </p:nvSpPr>
        <p:spPr>
          <a:xfrm rot="5400000">
            <a:off x="9496213" y="3490277"/>
            <a:ext cx="419162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AD47"/>
                </a:solidFill>
                <a:effectLst/>
                <a:uLnTx/>
                <a:uFillTx/>
                <a:latin typeface="Segoe UI"/>
                <a:ea typeface="+mn-ea"/>
                <a:cs typeface="+mn-cs"/>
              </a:rPr>
              <a:t>New SKUs for Office 365 and Azure customers</a:t>
            </a:r>
          </a:p>
        </p:txBody>
      </p:sp>
    </p:spTree>
    <p:extLst>
      <p:ext uri="{BB962C8B-B14F-4D97-AF65-F5344CB8AC3E}">
        <p14:creationId xmlns:p14="http://schemas.microsoft.com/office/powerpoint/2010/main" val="255136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10.xml><?xml version="1.0" encoding="utf-8"?>
<a:theme xmlns:a="http://schemas.openxmlformats.org/drawingml/2006/main" name="10_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lling Desktop Virtualization - DRAFT01" id="{FF2804E0-22AA-4975-B07E-B953E3BBB991}" vid="{0CDA9E16-3976-4D06-8F7E-8F065D34C8EE}"/>
    </a:ext>
  </a:extLst>
</a:theme>
</file>

<file path=ppt/theme/theme1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5-30712_S4_Q3_FY16_Dark_Template">
  <a:themeElements>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6_Dark_Template.potx" id="{70B2D37A-92DB-4D0D-8715-F0BA337253E5}" vid="{B1250287-1130-4DEA-8815-44FA1994D79A}"/>
    </a:ext>
  </a:extLst>
</a:theme>
</file>

<file path=ppt/theme/theme1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5.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16.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3.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4.xml><?xml version="1.0" encoding="utf-8"?>
<a:theme xmlns:a="http://schemas.openxmlformats.org/drawingml/2006/main" name="5-30711_TR22_TR-TV_Template">
  <a:themeElements>
    <a:clrScheme name="TR20 - Generic">
      <a:dk1>
        <a:srgbClr val="505050"/>
      </a:dk1>
      <a:lt1>
        <a:srgbClr val="FFFFFF"/>
      </a:lt1>
      <a:dk2>
        <a:srgbClr val="107C10"/>
      </a:dk2>
      <a:lt2>
        <a:srgbClr val="D2D2D2"/>
      </a:lt2>
      <a:accent1>
        <a:srgbClr val="0078D7"/>
      </a:accent1>
      <a:accent2>
        <a:srgbClr val="D83B01"/>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AZRTT303-ExpressRoute Best Practices v2" id="{59769FD2-3B74-4368-90A7-032F1EFB3F41}" vid="{8F177124-36D8-4C27-A03F-5A98C8A471C6}"/>
    </a:ext>
  </a:extLst>
</a:theme>
</file>

<file path=ppt/theme/theme5.xml><?xml version="1.0" encoding="utf-8"?>
<a:theme xmlns:a="http://schemas.openxmlformats.org/drawingml/2006/main" name="2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CloudProductivity_Template_2015">
  <a:themeElements>
    <a:clrScheme name="office365">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algn="ctr">
          <a:defRPr sz="1600" dirty="0"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Enterprise PPT template_H1 FY16" id="{C3BF11BD-9043-42DB-8ED3-AA5F5BA04F24}" vid="{A5DD829D-3463-4CF1-BB9F-0654797506A8}"/>
    </a:ext>
  </a:extLst>
</a:theme>
</file>

<file path=ppt/theme/theme7.xml><?xml version="1.0" encoding="utf-8"?>
<a:theme xmlns:a="http://schemas.openxmlformats.org/drawingml/2006/main" name="WSSC theme">
  <a:themeElements>
    <a:clrScheme name="Custom 1">
      <a:dk1>
        <a:srgbClr val="505050"/>
      </a:dk1>
      <a:lt1>
        <a:srgbClr val="EFEFEF"/>
      </a:lt1>
      <a:dk2>
        <a:srgbClr val="00188F"/>
      </a:dk2>
      <a:lt2>
        <a:srgbClr val="969696"/>
      </a:lt2>
      <a:accent1>
        <a:srgbClr val="00188F"/>
      </a:accent1>
      <a:accent2>
        <a:srgbClr val="00B0F0"/>
      </a:accent2>
      <a:accent3>
        <a:srgbClr val="777777"/>
      </a:accent3>
      <a:accent4>
        <a:srgbClr val="002050"/>
      </a:accent4>
      <a:accent5>
        <a:srgbClr val="2247FF"/>
      </a:accent5>
      <a:accent6>
        <a:srgbClr val="D3E5FF"/>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smtClean="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ppt/theme/themeOverride1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ppt/theme/themeOverride12.xml><?xml version="1.0" encoding="utf-8"?>
<a:themeOverride xmlns:a="http://schemas.openxmlformats.org/drawingml/2006/main">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themeOverride>
</file>

<file path=ppt/theme/themeOverride13.xml><?xml version="1.0" encoding="utf-8"?>
<a:themeOverride xmlns:a="http://schemas.openxmlformats.org/drawingml/2006/main">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themeOverride>
</file>

<file path=ppt/theme/themeOverride14.xml><?xml version="1.0" encoding="utf-8"?>
<a:themeOverride xmlns:a="http://schemas.openxmlformats.org/drawingml/2006/main">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themeOverride>
</file>

<file path=ppt/theme/themeOverride15.xml><?xml version="1.0" encoding="utf-8"?>
<a:themeOverride xmlns:a="http://schemas.openxmlformats.org/drawingml/2006/main">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themeOverride>
</file>

<file path=ppt/theme/themeOverride16.xml><?xml version="1.0" encoding="utf-8"?>
<a:themeOverride xmlns:a="http://schemas.openxmlformats.org/drawingml/2006/main">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themeOverride>
</file>

<file path=ppt/theme/themeOverride17.xml><?xml version="1.0" encoding="utf-8"?>
<a:themeOverride xmlns:a="http://schemas.openxmlformats.org/drawingml/2006/main">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themeOverride>
</file>

<file path=ppt/theme/themeOverride18.xml><?xml version="1.0" encoding="utf-8"?>
<a:themeOverride xmlns:a="http://schemas.openxmlformats.org/drawingml/2006/main">
  <a:clrScheme name="S4 Dark">
    <a:dk1>
      <a:srgbClr val="505050"/>
    </a:dk1>
    <a:lt1>
      <a:srgbClr val="FFFFFF"/>
    </a:lt1>
    <a:dk2>
      <a:srgbClr val="00188F"/>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1108</TotalTime>
  <Words>2408</Words>
  <Application>Microsoft Office PowerPoint</Application>
  <PresentationFormat>Widescreen</PresentationFormat>
  <Paragraphs>545</Paragraphs>
  <Slides>27</Slides>
  <Notes>9</Notes>
  <HiddenSlides>0</HiddenSlides>
  <MMClips>0</MMClips>
  <ScaleCrop>false</ScaleCrop>
  <HeadingPairs>
    <vt:vector size="8" baseType="variant">
      <vt:variant>
        <vt:lpstr>Fonts Used</vt:lpstr>
      </vt:variant>
      <vt:variant>
        <vt:i4>13</vt:i4>
      </vt:variant>
      <vt:variant>
        <vt:lpstr>Theme</vt:lpstr>
      </vt:variant>
      <vt:variant>
        <vt:i4>16</vt:i4>
      </vt:variant>
      <vt:variant>
        <vt:lpstr>Embedded OLE Servers</vt:lpstr>
      </vt:variant>
      <vt:variant>
        <vt:i4>1</vt:i4>
      </vt:variant>
      <vt:variant>
        <vt:lpstr>Slide Titles</vt:lpstr>
      </vt:variant>
      <vt:variant>
        <vt:i4>27</vt:i4>
      </vt:variant>
    </vt:vector>
  </HeadingPairs>
  <TitlesOfParts>
    <vt:vector size="57" baseType="lpstr">
      <vt:lpstr>MS PGothic</vt:lpstr>
      <vt:lpstr>MS PGothic</vt:lpstr>
      <vt:lpstr>Arial</vt:lpstr>
      <vt:lpstr>Calibri</vt:lpstr>
      <vt:lpstr>Consolas</vt:lpstr>
      <vt:lpstr>Segoe Pro</vt:lpstr>
      <vt:lpstr>Segoe Pro Light</vt:lpstr>
      <vt:lpstr>Segoe Semibold</vt:lpstr>
      <vt:lpstr>Segoe UI</vt:lpstr>
      <vt:lpstr>Segoe UI Light</vt:lpstr>
      <vt:lpstr>Segoe UI Semibold</vt:lpstr>
      <vt:lpstr>Segoe UI Semilight</vt:lpstr>
      <vt:lpstr>Wingdings</vt:lpstr>
      <vt:lpstr>5_5-30712_S4_Q3_FY16_Dark_Template</vt:lpstr>
      <vt:lpstr>3_WHITE TEMPLATE</vt:lpstr>
      <vt:lpstr>1_TEE14 Speaker PPT Template</vt:lpstr>
      <vt:lpstr>5-30711_TR22_TR-TV_Template</vt:lpstr>
      <vt:lpstr>2_MSVID_White_16x9_2012-08-18</vt:lpstr>
      <vt:lpstr>1_CloudProductivity_Template_2015</vt:lpstr>
      <vt:lpstr>WSSC theme</vt:lpstr>
      <vt:lpstr>2_5-30610_Microsoft_Ignite_Keynote_Template</vt:lpstr>
      <vt:lpstr>7-30269_Server &amp; Tools Business_16x9</vt:lpstr>
      <vt:lpstr>10_7-30269_Server &amp; Tools Business_16x9</vt:lpstr>
      <vt:lpstr>3-30410_WPC_Breakout_Template_16x9</vt:lpstr>
      <vt:lpstr>Server and Cloud 2013</vt:lpstr>
      <vt:lpstr>5-30712_S4_Q3_FY16_Dark_Template</vt:lpstr>
      <vt:lpstr>2_TEE14 Speaker PPT Template</vt:lpstr>
      <vt:lpstr>3_TEE14 Speaker PPT Template</vt:lpstr>
      <vt:lpstr>1_Azure Medium</vt:lpstr>
      <vt:lpstr>think-cell Slide</vt:lpstr>
      <vt:lpstr>ExpressRoute Partner Thursdays with the C+E Black belts &amp; Networking team  Thursday, April 7, 2016     </vt:lpstr>
      <vt:lpstr>Before we get started</vt:lpstr>
      <vt:lpstr>Agenda</vt:lpstr>
      <vt:lpstr>ExpressRoute From Start to Finish   Pre-Planning     </vt:lpstr>
      <vt:lpstr>Key Sales Triggers</vt:lpstr>
      <vt:lpstr>PowerPoint Presentation</vt:lpstr>
      <vt:lpstr>ExpressRoute Pricing Models</vt:lpstr>
      <vt:lpstr>Future ExpressRoute Models (Azure)</vt:lpstr>
      <vt:lpstr>Future ExpressRoute Models (O365)</vt:lpstr>
      <vt:lpstr>ExpressRoute &amp; Microsoft Clouds</vt:lpstr>
      <vt:lpstr>ExpressRoute From Start to Finish   Configuration     </vt:lpstr>
      <vt:lpstr>ExpressRoute deployment options</vt:lpstr>
      <vt:lpstr>Layer 3 deployment</vt:lpstr>
      <vt:lpstr>Layer 2 deployment options</vt:lpstr>
      <vt:lpstr>Routing requirements</vt:lpstr>
      <vt:lpstr>NAT requirements</vt:lpstr>
      <vt:lpstr>NAT requirements – Microsoft peering</vt:lpstr>
      <vt:lpstr>Public ASN &amp; Public IPs concerns</vt:lpstr>
      <vt:lpstr>Follow the workflow</vt:lpstr>
      <vt:lpstr>ER is now supported in the Azure Portal</vt:lpstr>
      <vt:lpstr>Azure Portal: Create Service Key</vt:lpstr>
      <vt:lpstr>Azure Portal: Complete Configuration</vt:lpstr>
      <vt:lpstr>Best Practices: Do’s and Don'ts </vt:lpstr>
      <vt:lpstr>PowerPoint Presentation</vt:lpstr>
      <vt:lpstr>Contacts – expressroutepartner@Microsoft.com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vs. ExpressRoute analogy</dc:title>
  <dc:creator>Kevin Lopez</dc:creator>
  <cp:lastModifiedBy>Kevin Lopez</cp:lastModifiedBy>
  <cp:revision>52</cp:revision>
  <dcterms:created xsi:type="dcterms:W3CDTF">2016-02-24T15:41:44Z</dcterms:created>
  <dcterms:modified xsi:type="dcterms:W3CDTF">2016-04-07T14:30:51Z</dcterms:modified>
</cp:coreProperties>
</file>